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0" r:id="rId4"/>
    <p:sldId id="261" r:id="rId5"/>
    <p:sldId id="262" r:id="rId6"/>
    <p:sldId id="266" r:id="rId7"/>
    <p:sldId id="267" r:id="rId8"/>
    <p:sldId id="269" r:id="rId9"/>
    <p:sldId id="265" r:id="rId10"/>
    <p:sldId id="259"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FD8DD37-89B9-4969-8E36-9093DA7B0F28}" type="datetimeFigureOut">
              <a:rPr lang="en-CA" smtClean="0"/>
              <a:t>12/06/2012</a:t>
            </a:fld>
            <a:endParaRPr lang="en-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111FDC0-8163-4120-B7A8-E03BBCA0B561}" type="slidenum">
              <a:rPr lang="en-CA" smtClean="0"/>
              <a:t>‹#›</a:t>
            </a:fld>
            <a:endParaRPr lang="en-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8DD37-89B9-4969-8E36-9093DA7B0F28}" type="datetimeFigureOut">
              <a:rPr lang="en-CA" smtClean="0"/>
              <a:t>12/06/2012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D8DD37-89B9-4969-8E36-9093DA7B0F28}" type="datetimeFigureOut">
              <a:rPr lang="en-CA" smtClean="0"/>
              <a:t>12/06/2012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D8DD37-89B9-4969-8E36-9093DA7B0F28}" type="datetimeFigureOut">
              <a:rPr lang="en-CA" smtClean="0"/>
              <a:t>12/06/2012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D8DD37-89B9-4969-8E36-9093DA7B0F28}" type="datetimeFigureOut">
              <a:rPr lang="en-CA" smtClean="0"/>
              <a:t>12/06/2012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FD8DD37-89B9-4969-8E36-9093DA7B0F28}" type="datetimeFigureOut">
              <a:rPr lang="en-CA" smtClean="0"/>
              <a:t>12/06/2012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111FDC0-8163-4120-B7A8-E03BBCA0B561}" type="slidenum">
              <a:rPr lang="en-CA" smtClean="0"/>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D8DD37-89B9-4969-8E36-9093DA7B0F28}" type="datetimeFigureOut">
              <a:rPr lang="en-CA" smtClean="0"/>
              <a:t>12/06/2012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D8DD37-89B9-4969-8E36-9093DA7B0F28}" type="datetimeFigureOut">
              <a:rPr lang="en-CA" smtClean="0"/>
              <a:t>12/06/2012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8DD37-89B9-4969-8E36-9093DA7B0F28}" type="datetimeFigureOut">
              <a:rPr lang="en-CA" smtClean="0"/>
              <a:t>12/06/2012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FD8DD37-89B9-4969-8E36-9093DA7B0F28}" type="datetimeFigureOut">
              <a:rPr lang="en-CA" smtClean="0"/>
              <a:t>12/06/2012</a:t>
            </a:fld>
            <a:endParaRPr lang="en-CA"/>
          </a:p>
        </p:txBody>
      </p:sp>
      <p:sp>
        <p:nvSpPr>
          <p:cNvPr id="7" name="Slide Number Placeholder 6"/>
          <p:cNvSpPr>
            <a:spLocks noGrp="1"/>
          </p:cNvSpPr>
          <p:nvPr>
            <p:ph type="sldNum" sz="quarter" idx="12"/>
          </p:nvPr>
        </p:nvSpPr>
        <p:spPr/>
        <p:txBody>
          <a:bodyPr/>
          <a:lstStyle/>
          <a:p>
            <a:fld id="{9111FDC0-8163-4120-B7A8-E03BBCA0B561}" type="slidenum">
              <a:rPr lang="en-CA" smtClean="0"/>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D8DD37-89B9-4969-8E36-9093DA7B0F28}" type="datetimeFigureOut">
              <a:rPr lang="en-CA" smtClean="0"/>
              <a:t>12/06/2012</a:t>
            </a:fld>
            <a:endParaRPr lang="en-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7" name="Slide Number Placeholder 6"/>
          <p:cNvSpPr>
            <a:spLocks noGrp="1"/>
          </p:cNvSpPr>
          <p:nvPr>
            <p:ph type="sldNum" sz="quarter" idx="12"/>
          </p:nvPr>
        </p:nvSpPr>
        <p:spPr/>
        <p:txBody>
          <a:bodyPr/>
          <a:lstStyle/>
          <a:p>
            <a:fld id="{9111FDC0-8163-4120-B7A8-E03BBCA0B561}"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FD8DD37-89B9-4969-8E36-9093DA7B0F28}" type="datetimeFigureOut">
              <a:rPr lang="en-CA" smtClean="0"/>
              <a:t>12/06/2012</a:t>
            </a:fld>
            <a:endParaRPr lang="en-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111FDC0-8163-4120-B7A8-E03BBCA0B561}"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2930324"/>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Saying Yes to the Right Things: Managing Your Academic Career</a:t>
            </a:r>
            <a:endParaRPr lang="en-CA" dirty="0"/>
          </a:p>
        </p:txBody>
      </p:sp>
      <p:sp>
        <p:nvSpPr>
          <p:cNvPr id="3" name="Subtitle 2"/>
          <p:cNvSpPr>
            <a:spLocks noGrp="1"/>
          </p:cNvSpPr>
          <p:nvPr>
            <p:ph type="subTitle" idx="1"/>
          </p:nvPr>
        </p:nvSpPr>
        <p:spPr>
          <a:xfrm>
            <a:off x="1143000" y="3886200"/>
            <a:ext cx="6858000" cy="1752600"/>
          </a:xfrm>
        </p:spPr>
        <p:txBody>
          <a:bodyPr/>
          <a:lstStyle/>
          <a:p>
            <a:r>
              <a:rPr lang="en-US" dirty="0" smtClean="0"/>
              <a:t>Kathleen </a:t>
            </a:r>
            <a:r>
              <a:rPr lang="en-US" dirty="0" err="1" smtClean="0"/>
              <a:t>Okruhlik</a:t>
            </a:r>
            <a:r>
              <a:rPr lang="en-US" dirty="0" smtClean="0"/>
              <a:t>, </a:t>
            </a:r>
          </a:p>
          <a:p>
            <a:r>
              <a:rPr lang="en-US" dirty="0" smtClean="0"/>
              <a:t>Western University</a:t>
            </a:r>
          </a:p>
          <a:p>
            <a:endParaRPr lang="en-US" dirty="0" smtClean="0"/>
          </a:p>
          <a:p>
            <a:r>
              <a:rPr lang="en-US" dirty="0" smtClean="0"/>
              <a:t>Shannon </a:t>
            </a:r>
            <a:r>
              <a:rPr lang="en-US" dirty="0" err="1" smtClean="0"/>
              <a:t>Dea</a:t>
            </a:r>
            <a:r>
              <a:rPr lang="en-US" dirty="0" smtClean="0"/>
              <a:t>, </a:t>
            </a:r>
          </a:p>
          <a:p>
            <a:r>
              <a:rPr lang="en-US" dirty="0" smtClean="0"/>
              <a:t>University of Waterloo</a:t>
            </a:r>
            <a:endParaRPr lang="en-CA" dirty="0"/>
          </a:p>
        </p:txBody>
      </p:sp>
    </p:spTree>
    <p:extLst>
      <p:ext uri="{BB962C8B-B14F-4D97-AF65-F5344CB8AC3E}">
        <p14:creationId xmlns:p14="http://schemas.microsoft.com/office/powerpoint/2010/main" val="2633320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question #3</a:t>
            </a:r>
            <a:endParaRPr lang="en-CA" dirty="0"/>
          </a:p>
        </p:txBody>
      </p:sp>
      <p:sp>
        <p:nvSpPr>
          <p:cNvPr id="3" name="Content Placeholder 2"/>
          <p:cNvSpPr>
            <a:spLocks noGrp="1"/>
          </p:cNvSpPr>
          <p:nvPr>
            <p:ph idx="1"/>
          </p:nvPr>
        </p:nvSpPr>
        <p:spPr/>
        <p:txBody>
          <a:bodyPr/>
          <a:lstStyle/>
          <a:p>
            <a:pPr marL="0" indent="0">
              <a:buNone/>
            </a:pPr>
            <a:r>
              <a:rPr lang="en-US" dirty="0" smtClean="0"/>
              <a:t>Think of a time in the past when you said “yes” professionally, and in so doing produced unanticipated consequences – whether positive or negative? Does that story have any obvious morals you’d like to share?</a:t>
            </a:r>
            <a:endParaRPr lang="en-CA" dirty="0"/>
          </a:p>
        </p:txBody>
      </p:sp>
    </p:spTree>
    <p:extLst>
      <p:ext uri="{BB962C8B-B14F-4D97-AF65-F5344CB8AC3E}">
        <p14:creationId xmlns:p14="http://schemas.microsoft.com/office/powerpoint/2010/main" val="1379028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question #2</a:t>
            </a:r>
            <a:endParaRPr lang="en-CA" dirty="0"/>
          </a:p>
        </p:txBody>
      </p:sp>
      <p:sp>
        <p:nvSpPr>
          <p:cNvPr id="3" name="Content Placeholder 2"/>
          <p:cNvSpPr>
            <a:spLocks noGrp="1"/>
          </p:cNvSpPr>
          <p:nvPr>
            <p:ph idx="1"/>
          </p:nvPr>
        </p:nvSpPr>
        <p:spPr/>
        <p:txBody>
          <a:bodyPr/>
          <a:lstStyle/>
          <a:p>
            <a:pPr marL="0" indent="0">
              <a:buNone/>
            </a:pPr>
            <a:r>
              <a:rPr lang="en-US" dirty="0" smtClean="0"/>
              <a:t>In years to come, when you look back on your career and your life, which things do you most want to have accomplished? Are you saying “yes” to the things that will make these accomplishments possible, or that will set up obstacles to them?</a:t>
            </a:r>
            <a:endParaRPr lang="en-CA" dirty="0"/>
          </a:p>
        </p:txBody>
      </p:sp>
    </p:spTree>
    <p:extLst>
      <p:ext uri="{BB962C8B-B14F-4D97-AF65-F5344CB8AC3E}">
        <p14:creationId xmlns:p14="http://schemas.microsoft.com/office/powerpoint/2010/main" val="3660106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CA" smtClean="0"/>
              <a:t>Equity </a:t>
            </a:r>
            <a:r>
              <a:rPr lang="en-CA" dirty="0" smtClean="0"/>
              <a:t>seeking groups and service</a:t>
            </a:r>
            <a:endParaRPr lang="en-CA" dirty="0"/>
          </a:p>
        </p:txBody>
      </p:sp>
      <p:sp>
        <p:nvSpPr>
          <p:cNvPr id="2" name="Content Placeholder 1"/>
          <p:cNvSpPr>
            <a:spLocks noGrp="1"/>
          </p:cNvSpPr>
          <p:nvPr>
            <p:ph idx="1"/>
          </p:nvPr>
        </p:nvSpPr>
        <p:spPr/>
        <p:txBody>
          <a:bodyPr>
            <a:normAutofit/>
          </a:bodyPr>
          <a:lstStyle/>
          <a:p>
            <a:endParaRPr lang="en-CA" dirty="0" smtClean="0"/>
          </a:p>
          <a:p>
            <a:pPr indent="0">
              <a:buNone/>
            </a:pPr>
            <a:r>
              <a:rPr lang="en-CA" dirty="0" smtClean="0"/>
              <a:t>“Women and racial minorities generally perform more service work (including, but not limited to, diversity work) than other faculty members: this often constitutes a dual burden.” (Hart, Grogan, </a:t>
            </a:r>
            <a:r>
              <a:rPr lang="en-CA" dirty="0" err="1" smtClean="0"/>
              <a:t>Litt</a:t>
            </a:r>
            <a:r>
              <a:rPr lang="en-CA" dirty="0" smtClean="0"/>
              <a:t> and Worthington 2009, 62)</a:t>
            </a:r>
          </a:p>
        </p:txBody>
      </p:sp>
    </p:spTree>
    <p:extLst>
      <p:ext uri="{BB962C8B-B14F-4D97-AF65-F5344CB8AC3E}">
        <p14:creationId xmlns:p14="http://schemas.microsoft.com/office/powerpoint/2010/main" val="3519061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Sponsorship</a:t>
            </a:r>
            <a:endParaRPr lang="en-CA" dirty="0"/>
          </a:p>
        </p:txBody>
      </p:sp>
      <p:sp>
        <p:nvSpPr>
          <p:cNvPr id="3" name="Content Placeholder 2"/>
          <p:cNvSpPr>
            <a:spLocks noGrp="1"/>
          </p:cNvSpPr>
          <p:nvPr>
            <p:ph idx="1"/>
          </p:nvPr>
        </p:nvSpPr>
        <p:spPr/>
        <p:txBody>
          <a:bodyPr>
            <a:normAutofit/>
          </a:bodyPr>
          <a:lstStyle/>
          <a:p>
            <a:pPr marL="68580" indent="0">
              <a:buNone/>
            </a:pPr>
            <a:r>
              <a:rPr lang="en-US" dirty="0" smtClean="0"/>
              <a:t>“…</a:t>
            </a:r>
            <a:r>
              <a:rPr lang="en-US" dirty="0"/>
              <a:t>not a male conspiracy, </a:t>
            </a:r>
            <a:r>
              <a:rPr lang="en-US" dirty="0" smtClean="0"/>
              <a:t>but rather</a:t>
            </a:r>
            <a:r>
              <a:rPr lang="en-US" dirty="0"/>
              <a:t>, a surprising absence of male (and female) advocacy. Women who are qualified to lead simply </a:t>
            </a:r>
            <a:r>
              <a:rPr lang="en-US" dirty="0" smtClean="0"/>
              <a:t>don’t have </a:t>
            </a:r>
            <a:r>
              <a:rPr lang="en-US" dirty="0"/>
              <a:t>the powerful backing necessary to inspire, propel, and protect them through the perilous straits of </a:t>
            </a:r>
            <a:r>
              <a:rPr lang="en-US" dirty="0" smtClean="0"/>
              <a:t>upper management</a:t>
            </a:r>
            <a:r>
              <a:rPr lang="en-US" dirty="0"/>
              <a:t>. Women lack, in a word, </a:t>
            </a:r>
            <a:r>
              <a:rPr lang="en-US" i="1" dirty="0"/>
              <a:t>sponsorship</a:t>
            </a:r>
            <a:r>
              <a:rPr lang="en-US" dirty="0" smtClean="0"/>
              <a:t>.” (Hewlett, </a:t>
            </a:r>
            <a:r>
              <a:rPr lang="en-US" dirty="0" err="1" smtClean="0"/>
              <a:t>Peraino</a:t>
            </a:r>
            <a:r>
              <a:rPr lang="en-US" dirty="0" smtClean="0"/>
              <a:t>, </a:t>
            </a:r>
            <a:r>
              <a:rPr lang="en-US" dirty="0" err="1" smtClean="0"/>
              <a:t>Sherbin</a:t>
            </a:r>
            <a:r>
              <a:rPr lang="en-US" dirty="0" smtClean="0"/>
              <a:t> and </a:t>
            </a:r>
            <a:r>
              <a:rPr lang="en-US" dirty="0" err="1" smtClean="0"/>
              <a:t>Sumerg</a:t>
            </a:r>
            <a:r>
              <a:rPr lang="en-US" dirty="0" smtClean="0"/>
              <a:t>, 2010)</a:t>
            </a:r>
          </a:p>
          <a:p>
            <a:pPr marL="68580" indent="0">
              <a:buNone/>
            </a:pPr>
            <a:endParaRPr lang="en-CA" dirty="0"/>
          </a:p>
        </p:txBody>
      </p:sp>
    </p:spTree>
    <p:extLst>
      <p:ext uri="{BB962C8B-B14F-4D97-AF65-F5344CB8AC3E}">
        <p14:creationId xmlns:p14="http://schemas.microsoft.com/office/powerpoint/2010/main" val="416649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dirty="0" smtClean="0"/>
              <a:t> Institutional housekeeping</a:t>
            </a:r>
            <a:endParaRPr lang="en-CA" dirty="0"/>
          </a:p>
        </p:txBody>
      </p:sp>
      <p:sp>
        <p:nvSpPr>
          <p:cNvPr id="2" name="Content Placeholder 1"/>
          <p:cNvSpPr>
            <a:spLocks noGrp="1"/>
          </p:cNvSpPr>
          <p:nvPr>
            <p:ph idx="1"/>
          </p:nvPr>
        </p:nvSpPr>
        <p:spPr/>
        <p:txBody>
          <a:bodyPr>
            <a:normAutofit fontScale="92500" lnSpcReduction="20000"/>
          </a:bodyPr>
          <a:lstStyle/>
          <a:p>
            <a:endParaRPr lang="en-CA" dirty="0" smtClean="0"/>
          </a:p>
          <a:p>
            <a:pPr indent="0">
              <a:buNone/>
            </a:pPr>
            <a:r>
              <a:rPr lang="en-CA" dirty="0" smtClean="0"/>
              <a:t>...“institutional housekeeping”... represents the invisible and supportive </a:t>
            </a:r>
            <a:r>
              <a:rPr lang="en-CA" dirty="0" err="1" smtClean="0"/>
              <a:t>labor</a:t>
            </a:r>
            <a:r>
              <a:rPr lang="en-CA" dirty="0" smtClean="0"/>
              <a:t> of women to improve women's situation within the institution... Much like... unpaid domestic housekeeping..., institutional housekeeping is usually performed without resources and recognition. In the context of university life, women's work of monitoring gender equity adds to their official responsibilities of teaching, publishing, and grant seeking.” (Bird, </a:t>
            </a:r>
            <a:r>
              <a:rPr lang="en-CA" dirty="0" err="1" smtClean="0"/>
              <a:t>Litt</a:t>
            </a:r>
            <a:r>
              <a:rPr lang="en-CA" dirty="0" smtClean="0"/>
              <a:t> and Wang 2004, 195)</a:t>
            </a:r>
          </a:p>
          <a:p>
            <a:pPr>
              <a:buNone/>
            </a:pPr>
            <a:endParaRPr lang="en-CA" dirty="0" smtClean="0"/>
          </a:p>
        </p:txBody>
      </p:sp>
    </p:spTree>
    <p:extLst>
      <p:ext uri="{BB962C8B-B14F-4D97-AF65-F5344CB8AC3E}">
        <p14:creationId xmlns:p14="http://schemas.microsoft.com/office/powerpoint/2010/main" val="2046744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dirty="0" smtClean="0"/>
              <a:t> </a:t>
            </a:r>
            <a:r>
              <a:rPr lang="en-CA" dirty="0"/>
              <a:t>Institutional housekeeping</a:t>
            </a:r>
          </a:p>
        </p:txBody>
      </p:sp>
      <p:sp>
        <p:nvSpPr>
          <p:cNvPr id="2" name="Content Placeholder 1"/>
          <p:cNvSpPr>
            <a:spLocks noGrp="1"/>
          </p:cNvSpPr>
          <p:nvPr>
            <p:ph idx="1"/>
          </p:nvPr>
        </p:nvSpPr>
        <p:spPr/>
        <p:txBody>
          <a:bodyPr>
            <a:normAutofit fontScale="77500" lnSpcReduction="20000"/>
          </a:bodyPr>
          <a:lstStyle/>
          <a:p>
            <a:endParaRPr lang="en-CA" dirty="0" smtClean="0"/>
          </a:p>
          <a:p>
            <a:pPr indent="0">
              <a:buNone/>
            </a:pPr>
            <a:r>
              <a:rPr lang="en-CA" dirty="0" smtClean="0"/>
              <a:t>“Service work, like domestic work, is commonly considered the dirty but necessary work that must get done. Indeed, many of us working on institutional change are concerned about the hazards of the extreme demands made on women faculty. The worry is appropriate: the institutionalized practices for assessing faculty progress toward tenure and promotion at Research I universities are built upon a model that relegates "service" to the margins. Unless university administrators embrace equity issues as their own high priority missions, women and members of minority groups will continue to be penalized for doing institutional housework.” (Ibid., 200)</a:t>
            </a:r>
          </a:p>
          <a:p>
            <a:pPr>
              <a:buNone/>
            </a:pPr>
            <a:endParaRPr lang="en-CA" dirty="0" smtClean="0"/>
          </a:p>
        </p:txBody>
      </p:sp>
    </p:spTree>
    <p:extLst>
      <p:ext uri="{BB962C8B-B14F-4D97-AF65-F5344CB8AC3E}">
        <p14:creationId xmlns:p14="http://schemas.microsoft.com/office/powerpoint/2010/main" val="3769242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Integral to the core</a:t>
            </a:r>
            <a:endParaRPr lang="en-CA" dirty="0"/>
          </a:p>
        </p:txBody>
      </p:sp>
      <p:sp>
        <p:nvSpPr>
          <p:cNvPr id="5" name="Content Placeholder 4"/>
          <p:cNvSpPr>
            <a:spLocks noGrp="1"/>
          </p:cNvSpPr>
          <p:nvPr>
            <p:ph idx="1"/>
          </p:nvPr>
        </p:nvSpPr>
        <p:spPr>
          <a:xfrm>
            <a:off x="838200" y="1524000"/>
            <a:ext cx="7642920" cy="4414739"/>
          </a:xfrm>
        </p:spPr>
        <p:txBody>
          <a:bodyPr>
            <a:normAutofit/>
          </a:bodyPr>
          <a:lstStyle/>
          <a:p>
            <a:pPr indent="0">
              <a:buNone/>
            </a:pPr>
            <a:endParaRPr lang="en-CA" dirty="0" smtClean="0"/>
          </a:p>
          <a:p>
            <a:pPr indent="0">
              <a:buNone/>
            </a:pPr>
            <a:endParaRPr lang="en-CA" dirty="0" smtClean="0"/>
          </a:p>
          <a:p>
            <a:pPr indent="0">
              <a:buNone/>
            </a:pPr>
            <a:r>
              <a:rPr lang="en-CA" dirty="0" smtClean="0"/>
              <a:t>“Diversity service work that is evidence-based and embedded in research findings can be recast as an intellectual enterprise... Clearly, instead of being seen as an add-on to the central faculty roles and responsibilities, this kind of service work should be regarded as integral to the core.” (Hart, Grogan, </a:t>
            </a:r>
            <a:r>
              <a:rPr lang="en-CA" dirty="0" err="1" smtClean="0"/>
              <a:t>Litt</a:t>
            </a:r>
            <a:r>
              <a:rPr lang="en-CA" dirty="0" smtClean="0"/>
              <a:t> and Worthington 2009, 62)</a:t>
            </a:r>
          </a:p>
        </p:txBody>
      </p:sp>
    </p:spTree>
    <p:extLst>
      <p:ext uri="{BB962C8B-B14F-4D97-AF65-F5344CB8AC3E}">
        <p14:creationId xmlns:p14="http://schemas.microsoft.com/office/powerpoint/2010/main" val="1448163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Institutional change</a:t>
            </a:r>
            <a:endParaRPr lang="en-CA" dirty="0"/>
          </a:p>
        </p:txBody>
      </p:sp>
      <p:sp>
        <p:nvSpPr>
          <p:cNvPr id="5" name="Content Placeholder 4"/>
          <p:cNvSpPr>
            <a:spLocks noGrp="1"/>
          </p:cNvSpPr>
          <p:nvPr>
            <p:ph idx="1"/>
          </p:nvPr>
        </p:nvSpPr>
        <p:spPr>
          <a:xfrm>
            <a:off x="838200" y="1524000"/>
            <a:ext cx="7786936" cy="4486747"/>
          </a:xfrm>
        </p:spPr>
        <p:txBody>
          <a:bodyPr>
            <a:normAutofit/>
          </a:bodyPr>
          <a:lstStyle/>
          <a:p>
            <a:pPr>
              <a:buNone/>
            </a:pPr>
            <a:endParaRPr lang="en-CA" dirty="0" smtClean="0"/>
          </a:p>
          <a:p>
            <a:pPr indent="0">
              <a:buNone/>
            </a:pPr>
            <a:endParaRPr lang="en-CA" dirty="0" smtClean="0"/>
          </a:p>
          <a:p>
            <a:pPr indent="0">
              <a:buNone/>
            </a:pPr>
            <a:r>
              <a:rPr lang="en-CA" dirty="0" smtClean="0"/>
              <a:t>“Search and tenure committees need to be educated about criteria for new research areas (e.g., feminist studies, race/ethnicity studies, sexuality studies, community-based and applied inquiry...) Institutional leaders... must challenge committees to reward scholarship that is emergent and to support diverse ways of working.” (Cress and Hart 2009, 483)</a:t>
            </a:r>
          </a:p>
        </p:txBody>
      </p:sp>
    </p:spTree>
    <p:extLst>
      <p:ext uri="{BB962C8B-B14F-4D97-AF65-F5344CB8AC3E}">
        <p14:creationId xmlns:p14="http://schemas.microsoft.com/office/powerpoint/2010/main" val="1542645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positive notes</a:t>
            </a:r>
            <a:endParaRPr lang="en-CA" dirty="0"/>
          </a:p>
        </p:txBody>
      </p:sp>
      <p:sp>
        <p:nvSpPr>
          <p:cNvPr id="3" name="Content Placeholder 2"/>
          <p:cNvSpPr>
            <a:spLocks noGrp="1"/>
          </p:cNvSpPr>
          <p:nvPr>
            <p:ph idx="1"/>
          </p:nvPr>
        </p:nvSpPr>
        <p:spPr/>
        <p:txBody>
          <a:bodyPr/>
          <a:lstStyle/>
          <a:p>
            <a:pPr marL="68580" indent="0">
              <a:buNone/>
            </a:pPr>
            <a:r>
              <a:rPr lang="en-US" dirty="0" smtClean="0"/>
              <a:t>“…yes I said yes I will yes.”</a:t>
            </a:r>
          </a:p>
          <a:p>
            <a:pPr marL="68580" indent="0" algn="r">
              <a:buNone/>
            </a:pPr>
            <a:r>
              <a:rPr lang="en-US" dirty="0" smtClean="0"/>
              <a:t>Molly Bloom, James Joyce, </a:t>
            </a:r>
            <a:r>
              <a:rPr lang="en-US" i="1" dirty="0" smtClean="0"/>
              <a:t>Ulysses</a:t>
            </a:r>
          </a:p>
          <a:p>
            <a:pPr marL="68580" indent="0" algn="r">
              <a:buNone/>
            </a:pPr>
            <a:endParaRPr lang="en-US" i="1" dirty="0"/>
          </a:p>
          <a:p>
            <a:pPr marL="68580" indent="0">
              <a:buNone/>
            </a:pPr>
            <a:r>
              <a:rPr lang="en-US" dirty="0" smtClean="0"/>
              <a:t>The struggle itself toward the heights is enough to fill a man’s heart. One must imagine Sisyphus happy.</a:t>
            </a:r>
          </a:p>
          <a:p>
            <a:pPr marL="68580" indent="0" algn="r">
              <a:buNone/>
            </a:pPr>
            <a:r>
              <a:rPr lang="en-US" dirty="0" smtClean="0"/>
              <a:t>Albert Camus, “The Myth of Sisyphus”</a:t>
            </a:r>
            <a:endParaRPr lang="en-CA" dirty="0"/>
          </a:p>
        </p:txBody>
      </p:sp>
    </p:spTree>
    <p:extLst>
      <p:ext uri="{BB962C8B-B14F-4D97-AF65-F5344CB8AC3E}">
        <p14:creationId xmlns:p14="http://schemas.microsoft.com/office/powerpoint/2010/main" val="363887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question #1</a:t>
            </a:r>
            <a:endParaRPr lang="en-CA" dirty="0"/>
          </a:p>
        </p:txBody>
      </p:sp>
      <p:sp>
        <p:nvSpPr>
          <p:cNvPr id="3" name="Content Placeholder 2"/>
          <p:cNvSpPr>
            <a:spLocks noGrp="1"/>
          </p:cNvSpPr>
          <p:nvPr>
            <p:ph idx="1"/>
          </p:nvPr>
        </p:nvSpPr>
        <p:spPr/>
        <p:txBody>
          <a:bodyPr/>
          <a:lstStyle/>
          <a:p>
            <a:pPr marL="0" indent="0">
              <a:buNone/>
            </a:pPr>
            <a:r>
              <a:rPr lang="en-US" dirty="0" smtClean="0"/>
              <a:t>When you think of colleagues or your former professors, which ones do you most admire? Why? What do/did they say “yes” (and “no”) to that earned this admiration?</a:t>
            </a:r>
            <a:endParaRPr lang="en-CA" dirty="0"/>
          </a:p>
        </p:txBody>
      </p:sp>
    </p:spTree>
    <p:extLst>
      <p:ext uri="{BB962C8B-B14F-4D97-AF65-F5344CB8AC3E}">
        <p14:creationId xmlns:p14="http://schemas.microsoft.com/office/powerpoint/2010/main" val="3033766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82</TotalTime>
  <Words>640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    Saying Yes to the Right Things: Managing Your Academic Career</vt:lpstr>
      <vt:lpstr>Equity seeking groups and service</vt:lpstr>
      <vt:lpstr>Sponsorship</vt:lpstr>
      <vt:lpstr> Institutional housekeeping</vt:lpstr>
      <vt:lpstr> Institutional housekeeping</vt:lpstr>
      <vt:lpstr>Integral to the core</vt:lpstr>
      <vt:lpstr>Institutional change</vt:lpstr>
      <vt:lpstr>Two positive notes</vt:lpstr>
      <vt:lpstr>Break-out question #1</vt:lpstr>
      <vt:lpstr>Break-out question #3</vt:lpstr>
      <vt:lpstr>Break-out question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Saying Yes to the Right Things: Managing Your Academic Career</dc:title>
  <dc:creator>acoadmin</dc:creator>
  <cp:lastModifiedBy>kt</cp:lastModifiedBy>
  <cp:revision>6</cp:revision>
  <dcterms:created xsi:type="dcterms:W3CDTF">2012-05-04T17:00:03Z</dcterms:created>
  <dcterms:modified xsi:type="dcterms:W3CDTF">2012-06-12T14:07:53Z</dcterms:modified>
</cp:coreProperties>
</file>