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60"/>
  </p:notesMasterIdLst>
  <p:handoutMasterIdLst>
    <p:handoutMasterId r:id="rId61"/>
  </p:handoutMasterIdLst>
  <p:sldIdLst>
    <p:sldId id="256" r:id="rId2"/>
    <p:sldId id="303" r:id="rId3"/>
    <p:sldId id="390" r:id="rId4"/>
    <p:sldId id="304" r:id="rId5"/>
    <p:sldId id="422" r:id="rId6"/>
    <p:sldId id="349" r:id="rId7"/>
    <p:sldId id="334" r:id="rId8"/>
    <p:sldId id="332" r:id="rId9"/>
    <p:sldId id="382" r:id="rId10"/>
    <p:sldId id="333" r:id="rId11"/>
    <p:sldId id="371" r:id="rId12"/>
    <p:sldId id="417" r:id="rId13"/>
    <p:sldId id="419" r:id="rId14"/>
    <p:sldId id="418" r:id="rId15"/>
    <p:sldId id="383" r:id="rId16"/>
    <p:sldId id="392" r:id="rId17"/>
    <p:sldId id="307" r:id="rId18"/>
    <p:sldId id="308" r:id="rId19"/>
    <p:sldId id="374" r:id="rId20"/>
    <p:sldId id="391" r:id="rId21"/>
    <p:sldId id="393" r:id="rId22"/>
    <p:sldId id="408" r:id="rId23"/>
    <p:sldId id="412" r:id="rId24"/>
    <p:sldId id="415" r:id="rId25"/>
    <p:sldId id="336" r:id="rId26"/>
    <p:sldId id="406" r:id="rId27"/>
    <p:sldId id="409" r:id="rId28"/>
    <p:sldId id="428" r:id="rId29"/>
    <p:sldId id="407" r:id="rId30"/>
    <p:sldId id="427" r:id="rId31"/>
    <p:sldId id="429" r:id="rId32"/>
    <p:sldId id="430" r:id="rId33"/>
    <p:sldId id="431" r:id="rId34"/>
    <p:sldId id="432" r:id="rId35"/>
    <p:sldId id="394" r:id="rId36"/>
    <p:sldId id="388" r:id="rId37"/>
    <p:sldId id="389" r:id="rId38"/>
    <p:sldId id="401" r:id="rId39"/>
    <p:sldId id="375" r:id="rId40"/>
    <p:sldId id="395" r:id="rId41"/>
    <p:sldId id="362" r:id="rId42"/>
    <p:sldId id="396" r:id="rId43"/>
    <p:sldId id="397" r:id="rId44"/>
    <p:sldId id="398" r:id="rId45"/>
    <p:sldId id="411" r:id="rId46"/>
    <p:sldId id="399" r:id="rId47"/>
    <p:sldId id="400" r:id="rId48"/>
    <p:sldId id="402" r:id="rId49"/>
    <p:sldId id="423" r:id="rId50"/>
    <p:sldId id="424" r:id="rId51"/>
    <p:sldId id="421" r:id="rId52"/>
    <p:sldId id="403" r:id="rId53"/>
    <p:sldId id="405" r:id="rId54"/>
    <p:sldId id="420" r:id="rId55"/>
    <p:sldId id="404" r:id="rId56"/>
    <p:sldId id="425" r:id="rId57"/>
    <p:sldId id="426" r:id="rId58"/>
    <p:sldId id="364" r:id="rId5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7E8"/>
    <a:srgbClr val="F8D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94660"/>
  </p:normalViewPr>
  <p:slideViewPr>
    <p:cSldViewPr>
      <p:cViewPr varScale="1">
        <p:scale>
          <a:sx n="77" d="100"/>
          <a:sy n="77" d="100"/>
        </p:scale>
        <p:origin x="15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3CD29-8FD6-4386-B204-851E77A9B4C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058A19C-014B-410B-BD56-E7A4142F29E4}">
      <dgm:prSet phldrT="[Text]"/>
      <dgm:spPr/>
      <dgm:t>
        <a:bodyPr/>
        <a:lstStyle/>
        <a:p>
          <a:r>
            <a:rPr lang="en-US" dirty="0" smtClean="0"/>
            <a:t>Inclusion</a:t>
          </a:r>
          <a:endParaRPr lang="en-US" dirty="0"/>
        </a:p>
      </dgm:t>
    </dgm:pt>
    <dgm:pt modelId="{F999D0C6-B0B2-43BC-9A93-84F9922CA6B3}" type="parTrans" cxnId="{996C1F69-4E40-49C7-964D-F4DACD6CBA17}">
      <dgm:prSet/>
      <dgm:spPr/>
      <dgm:t>
        <a:bodyPr/>
        <a:lstStyle/>
        <a:p>
          <a:endParaRPr lang="en-US"/>
        </a:p>
      </dgm:t>
    </dgm:pt>
    <dgm:pt modelId="{708906E1-103E-4781-A324-FD25ACB6CEF5}" type="sibTrans" cxnId="{996C1F69-4E40-49C7-964D-F4DACD6CBA17}">
      <dgm:prSet/>
      <dgm:spPr/>
      <dgm:t>
        <a:bodyPr/>
        <a:lstStyle/>
        <a:p>
          <a:endParaRPr lang="en-US"/>
        </a:p>
      </dgm:t>
    </dgm:pt>
    <dgm:pt modelId="{1D2F0932-31D0-4012-9948-0359B9CA3B49}">
      <dgm:prSet phldrT="[Text]"/>
      <dgm:spPr/>
      <dgm:t>
        <a:bodyPr/>
        <a:lstStyle/>
        <a:p>
          <a:r>
            <a:rPr lang="en-US" dirty="0" smtClean="0"/>
            <a:t>Ensuring that people of diverse backgrounds feel they belong and have equal advancement opportunities.</a:t>
          </a:r>
          <a:endParaRPr lang="en-US" dirty="0"/>
        </a:p>
      </dgm:t>
    </dgm:pt>
    <dgm:pt modelId="{FEEA232E-0780-44A0-BD57-4F396761FB64}" type="parTrans" cxnId="{365BD3C5-EBF6-45EF-841D-1A978FA889CB}">
      <dgm:prSet/>
      <dgm:spPr/>
      <dgm:t>
        <a:bodyPr/>
        <a:lstStyle/>
        <a:p>
          <a:endParaRPr lang="en-US"/>
        </a:p>
      </dgm:t>
    </dgm:pt>
    <dgm:pt modelId="{CE4F8160-4AAE-4A6F-A88E-D300EB91174D}" type="sibTrans" cxnId="{365BD3C5-EBF6-45EF-841D-1A978FA889CB}">
      <dgm:prSet/>
      <dgm:spPr/>
      <dgm:t>
        <a:bodyPr/>
        <a:lstStyle/>
        <a:p>
          <a:endParaRPr lang="en-US"/>
        </a:p>
      </dgm:t>
    </dgm:pt>
    <dgm:pt modelId="{A8F6503D-EEB4-48A5-A770-316D0AEC07A0}">
      <dgm:prSet phldrT="[Text]"/>
      <dgm:spPr/>
      <dgm:t>
        <a:bodyPr/>
        <a:lstStyle/>
        <a:p>
          <a:r>
            <a:rPr lang="en-US" dirty="0" smtClean="0"/>
            <a:t>Compliance</a:t>
          </a:r>
          <a:endParaRPr lang="en-US" dirty="0"/>
        </a:p>
      </dgm:t>
    </dgm:pt>
    <dgm:pt modelId="{73084339-C70F-4115-9022-6EFECED4C667}" type="parTrans" cxnId="{699CD40A-B409-4581-8297-AE109F8482E6}">
      <dgm:prSet/>
      <dgm:spPr/>
      <dgm:t>
        <a:bodyPr/>
        <a:lstStyle/>
        <a:p>
          <a:endParaRPr lang="en-US"/>
        </a:p>
      </dgm:t>
    </dgm:pt>
    <dgm:pt modelId="{F911152A-AFA9-4FB0-8E92-24289E45FFB7}" type="sibTrans" cxnId="{699CD40A-B409-4581-8297-AE109F8482E6}">
      <dgm:prSet/>
      <dgm:spPr/>
      <dgm:t>
        <a:bodyPr/>
        <a:lstStyle/>
        <a:p>
          <a:endParaRPr lang="en-US"/>
        </a:p>
      </dgm:t>
    </dgm:pt>
    <dgm:pt modelId="{0ECAF7C7-555D-4C17-B4F5-B9D1781B551E}">
      <dgm:prSet phldrT="[Text]"/>
      <dgm:spPr/>
      <dgm:t>
        <a:bodyPr/>
        <a:lstStyle/>
        <a:p>
          <a:r>
            <a:rPr lang="en-US" dirty="0" smtClean="0"/>
            <a:t>Adherence to standards or regulations concerning representation of identified groups.</a:t>
          </a:r>
          <a:endParaRPr lang="en-US" dirty="0"/>
        </a:p>
      </dgm:t>
    </dgm:pt>
    <dgm:pt modelId="{6354CF47-DBF4-42D6-AAE7-35894E449F57}" type="parTrans" cxnId="{247729E3-EF58-46D1-9BC2-1395321731E0}">
      <dgm:prSet/>
      <dgm:spPr/>
      <dgm:t>
        <a:bodyPr/>
        <a:lstStyle/>
        <a:p>
          <a:endParaRPr lang="en-US"/>
        </a:p>
      </dgm:t>
    </dgm:pt>
    <dgm:pt modelId="{A7B9DBB0-266E-471F-BE00-EC1D9C294471}" type="sibTrans" cxnId="{247729E3-EF58-46D1-9BC2-1395321731E0}">
      <dgm:prSet/>
      <dgm:spPr/>
      <dgm:t>
        <a:bodyPr/>
        <a:lstStyle/>
        <a:p>
          <a:endParaRPr lang="en-US"/>
        </a:p>
      </dgm:t>
    </dgm:pt>
    <dgm:pt modelId="{F5CF7188-EF18-41E2-B380-1F21257AF0E1}">
      <dgm:prSet phldrT="[Text]"/>
      <dgm:spPr/>
      <dgm:t>
        <a:bodyPr/>
        <a:lstStyle/>
        <a:p>
          <a:r>
            <a:rPr lang="en-US" dirty="0" smtClean="0"/>
            <a:t>Diversity</a:t>
          </a:r>
          <a:endParaRPr lang="en-US" dirty="0"/>
        </a:p>
      </dgm:t>
    </dgm:pt>
    <dgm:pt modelId="{46F416DA-3F6B-4F51-A145-D5729D5AE334}" type="parTrans" cxnId="{0DD29806-0A23-4672-A7D4-FE1A370D8460}">
      <dgm:prSet/>
      <dgm:spPr/>
      <dgm:t>
        <a:bodyPr/>
        <a:lstStyle/>
        <a:p>
          <a:endParaRPr lang="en-US"/>
        </a:p>
      </dgm:t>
    </dgm:pt>
    <dgm:pt modelId="{5CB8BDA6-2240-4217-8634-01C67555242A}" type="sibTrans" cxnId="{0DD29806-0A23-4672-A7D4-FE1A370D8460}">
      <dgm:prSet/>
      <dgm:spPr/>
      <dgm:t>
        <a:bodyPr/>
        <a:lstStyle/>
        <a:p>
          <a:endParaRPr lang="en-US"/>
        </a:p>
      </dgm:t>
    </dgm:pt>
    <dgm:pt modelId="{E1869D4B-A54D-4977-A918-7718B7583D9B}">
      <dgm:prSet phldrT="[Text]"/>
      <dgm:spPr/>
      <dgm:t>
        <a:bodyPr/>
        <a:lstStyle/>
        <a:p>
          <a:r>
            <a:rPr lang="en-US" dirty="0" smtClean="0"/>
            <a:t>Encouraging a workforce that accurately reflects and better serves a heterogeneous client base.</a:t>
          </a:r>
          <a:endParaRPr lang="en-US" dirty="0"/>
        </a:p>
      </dgm:t>
    </dgm:pt>
    <dgm:pt modelId="{3F2C1819-A22C-4967-BDEC-A2081B026F23}" type="parTrans" cxnId="{6946DF5A-8AA3-4250-AF0C-FE5F09451E8D}">
      <dgm:prSet/>
      <dgm:spPr/>
      <dgm:t>
        <a:bodyPr/>
        <a:lstStyle/>
        <a:p>
          <a:endParaRPr lang="en-US"/>
        </a:p>
      </dgm:t>
    </dgm:pt>
    <dgm:pt modelId="{E27DF625-7C79-46E0-854C-9B870364F8A5}" type="sibTrans" cxnId="{6946DF5A-8AA3-4250-AF0C-FE5F09451E8D}">
      <dgm:prSet/>
      <dgm:spPr/>
      <dgm:t>
        <a:bodyPr/>
        <a:lstStyle/>
        <a:p>
          <a:endParaRPr lang="en-US"/>
        </a:p>
      </dgm:t>
    </dgm:pt>
    <dgm:pt modelId="{5FA9E4C0-04F2-45EE-B4CD-05CD1853049D}">
      <dgm:prSet/>
      <dgm:spPr/>
      <dgm:t>
        <a:bodyPr/>
        <a:lstStyle/>
        <a:p>
          <a:r>
            <a:rPr lang="en-US" dirty="0" smtClean="0"/>
            <a:t>Cultural Competence </a:t>
          </a:r>
          <a:endParaRPr lang="en-US" dirty="0"/>
        </a:p>
      </dgm:t>
    </dgm:pt>
    <dgm:pt modelId="{33AB7526-C821-4E9B-9649-3771A9E213B1}" type="parTrans" cxnId="{7CE98C2B-59D0-4611-A61A-4C6385088013}">
      <dgm:prSet/>
      <dgm:spPr/>
      <dgm:t>
        <a:bodyPr/>
        <a:lstStyle/>
        <a:p>
          <a:endParaRPr lang="en-US"/>
        </a:p>
      </dgm:t>
    </dgm:pt>
    <dgm:pt modelId="{6FE363A0-01D6-4461-8BB4-740B57DFB0BF}" type="sibTrans" cxnId="{7CE98C2B-59D0-4611-A61A-4C6385088013}">
      <dgm:prSet/>
      <dgm:spPr/>
      <dgm:t>
        <a:bodyPr/>
        <a:lstStyle/>
        <a:p>
          <a:endParaRPr lang="en-US"/>
        </a:p>
      </dgm:t>
    </dgm:pt>
    <dgm:pt modelId="{2B33B766-0B8C-4198-82EE-BC37044C6D14}" type="pres">
      <dgm:prSet presAssocID="{2BF3CD29-8FD6-4386-B204-851E77A9B4C5}" presName="Name0" presStyleCnt="0">
        <dgm:presLayoutVars>
          <dgm:dir/>
          <dgm:animLvl val="lvl"/>
          <dgm:resizeHandles val="exact"/>
        </dgm:presLayoutVars>
      </dgm:prSet>
      <dgm:spPr/>
      <dgm:t>
        <a:bodyPr/>
        <a:lstStyle/>
        <a:p>
          <a:endParaRPr lang="en-US"/>
        </a:p>
      </dgm:t>
    </dgm:pt>
    <dgm:pt modelId="{8CD3CAC8-088B-4E05-837F-5EE41137D6E9}" type="pres">
      <dgm:prSet presAssocID="{A8F6503D-EEB4-48A5-A770-316D0AEC07A0}" presName="composite" presStyleCnt="0"/>
      <dgm:spPr/>
    </dgm:pt>
    <dgm:pt modelId="{38C5FB0A-E543-4FEC-8EB8-95B5F205FA01}" type="pres">
      <dgm:prSet presAssocID="{A8F6503D-EEB4-48A5-A770-316D0AEC07A0}" presName="parTx" presStyleLbl="node1" presStyleIdx="0" presStyleCnt="4">
        <dgm:presLayoutVars>
          <dgm:chMax val="0"/>
          <dgm:chPref val="0"/>
          <dgm:bulletEnabled val="1"/>
        </dgm:presLayoutVars>
      </dgm:prSet>
      <dgm:spPr/>
      <dgm:t>
        <a:bodyPr/>
        <a:lstStyle/>
        <a:p>
          <a:endParaRPr lang="en-US"/>
        </a:p>
      </dgm:t>
    </dgm:pt>
    <dgm:pt modelId="{1320D2FB-1F43-4D57-8AC8-6AD1A19FDBF4}" type="pres">
      <dgm:prSet presAssocID="{A8F6503D-EEB4-48A5-A770-316D0AEC07A0}" presName="desTx" presStyleLbl="revTx" presStyleIdx="0" presStyleCnt="3">
        <dgm:presLayoutVars>
          <dgm:bulletEnabled val="1"/>
        </dgm:presLayoutVars>
      </dgm:prSet>
      <dgm:spPr/>
      <dgm:t>
        <a:bodyPr/>
        <a:lstStyle/>
        <a:p>
          <a:endParaRPr lang="en-US"/>
        </a:p>
      </dgm:t>
    </dgm:pt>
    <dgm:pt modelId="{39645DEB-B4CD-4523-AD05-C26699EEBEDA}" type="pres">
      <dgm:prSet presAssocID="{F911152A-AFA9-4FB0-8E92-24289E45FFB7}" presName="space" presStyleCnt="0"/>
      <dgm:spPr/>
    </dgm:pt>
    <dgm:pt modelId="{6C840BD0-59B9-4AD3-8DF8-64F1601EC7F1}" type="pres">
      <dgm:prSet presAssocID="{F5CF7188-EF18-41E2-B380-1F21257AF0E1}" presName="composite" presStyleCnt="0"/>
      <dgm:spPr/>
    </dgm:pt>
    <dgm:pt modelId="{42E59186-976C-4FF3-89CB-F3621C8A3DC6}" type="pres">
      <dgm:prSet presAssocID="{F5CF7188-EF18-41E2-B380-1F21257AF0E1}" presName="parTx" presStyleLbl="node1" presStyleIdx="1" presStyleCnt="4">
        <dgm:presLayoutVars>
          <dgm:chMax val="0"/>
          <dgm:chPref val="0"/>
          <dgm:bulletEnabled val="1"/>
        </dgm:presLayoutVars>
      </dgm:prSet>
      <dgm:spPr/>
      <dgm:t>
        <a:bodyPr/>
        <a:lstStyle/>
        <a:p>
          <a:endParaRPr lang="en-US"/>
        </a:p>
      </dgm:t>
    </dgm:pt>
    <dgm:pt modelId="{770CBC69-EEA8-453D-A15B-3C1EA9841366}" type="pres">
      <dgm:prSet presAssocID="{F5CF7188-EF18-41E2-B380-1F21257AF0E1}" presName="desTx" presStyleLbl="revTx" presStyleIdx="1" presStyleCnt="3">
        <dgm:presLayoutVars>
          <dgm:bulletEnabled val="1"/>
        </dgm:presLayoutVars>
      </dgm:prSet>
      <dgm:spPr/>
      <dgm:t>
        <a:bodyPr/>
        <a:lstStyle/>
        <a:p>
          <a:endParaRPr lang="en-US"/>
        </a:p>
      </dgm:t>
    </dgm:pt>
    <dgm:pt modelId="{D99CCBB9-FB4F-4B7C-82E6-BF4EA3ECD79A}" type="pres">
      <dgm:prSet presAssocID="{5CB8BDA6-2240-4217-8634-01C67555242A}" presName="space" presStyleCnt="0"/>
      <dgm:spPr/>
    </dgm:pt>
    <dgm:pt modelId="{F7049B5D-0B04-4AB8-B0C5-C84654A14C5D}" type="pres">
      <dgm:prSet presAssocID="{D058A19C-014B-410B-BD56-E7A4142F29E4}" presName="composite" presStyleCnt="0"/>
      <dgm:spPr/>
    </dgm:pt>
    <dgm:pt modelId="{2B7CAF0C-0C4E-4418-A56F-E0EF5220FE41}" type="pres">
      <dgm:prSet presAssocID="{D058A19C-014B-410B-BD56-E7A4142F29E4}" presName="parTx" presStyleLbl="node1" presStyleIdx="2" presStyleCnt="4">
        <dgm:presLayoutVars>
          <dgm:chMax val="0"/>
          <dgm:chPref val="0"/>
          <dgm:bulletEnabled val="1"/>
        </dgm:presLayoutVars>
      </dgm:prSet>
      <dgm:spPr/>
      <dgm:t>
        <a:bodyPr/>
        <a:lstStyle/>
        <a:p>
          <a:endParaRPr lang="en-US"/>
        </a:p>
      </dgm:t>
    </dgm:pt>
    <dgm:pt modelId="{E6920E97-C745-41EF-BF87-61C288CAE339}" type="pres">
      <dgm:prSet presAssocID="{D058A19C-014B-410B-BD56-E7A4142F29E4}" presName="desTx" presStyleLbl="revTx" presStyleIdx="2" presStyleCnt="3">
        <dgm:presLayoutVars>
          <dgm:bulletEnabled val="1"/>
        </dgm:presLayoutVars>
      </dgm:prSet>
      <dgm:spPr/>
      <dgm:t>
        <a:bodyPr/>
        <a:lstStyle/>
        <a:p>
          <a:endParaRPr lang="en-US"/>
        </a:p>
      </dgm:t>
    </dgm:pt>
    <dgm:pt modelId="{DC3D14A5-0DC9-4E70-BCC2-40E4657A76C9}" type="pres">
      <dgm:prSet presAssocID="{708906E1-103E-4781-A324-FD25ACB6CEF5}" presName="space" presStyleCnt="0"/>
      <dgm:spPr/>
    </dgm:pt>
    <dgm:pt modelId="{2769C8A4-F039-436E-A4C7-D82C8CB2706B}" type="pres">
      <dgm:prSet presAssocID="{5FA9E4C0-04F2-45EE-B4CD-05CD1853049D}" presName="composite" presStyleCnt="0"/>
      <dgm:spPr/>
    </dgm:pt>
    <dgm:pt modelId="{A480AA02-BC9C-4500-9F68-1126CA1C7F8B}" type="pres">
      <dgm:prSet presAssocID="{5FA9E4C0-04F2-45EE-B4CD-05CD1853049D}" presName="parTx" presStyleLbl="node1" presStyleIdx="3" presStyleCnt="4">
        <dgm:presLayoutVars>
          <dgm:chMax val="0"/>
          <dgm:chPref val="0"/>
          <dgm:bulletEnabled val="1"/>
        </dgm:presLayoutVars>
      </dgm:prSet>
      <dgm:spPr/>
      <dgm:t>
        <a:bodyPr/>
        <a:lstStyle/>
        <a:p>
          <a:endParaRPr lang="en-US"/>
        </a:p>
      </dgm:t>
    </dgm:pt>
    <dgm:pt modelId="{38FE855E-11AA-4D93-AB0D-4F9893ABC93A}" type="pres">
      <dgm:prSet presAssocID="{5FA9E4C0-04F2-45EE-B4CD-05CD1853049D}" presName="desTx" presStyleLbl="revTx" presStyleIdx="2" presStyleCnt="3">
        <dgm:presLayoutVars>
          <dgm:bulletEnabled val="1"/>
        </dgm:presLayoutVars>
      </dgm:prSet>
      <dgm:spPr/>
    </dgm:pt>
  </dgm:ptLst>
  <dgm:cxnLst>
    <dgm:cxn modelId="{7CE98C2B-59D0-4611-A61A-4C6385088013}" srcId="{2BF3CD29-8FD6-4386-B204-851E77A9B4C5}" destId="{5FA9E4C0-04F2-45EE-B4CD-05CD1853049D}" srcOrd="3" destOrd="0" parTransId="{33AB7526-C821-4E9B-9649-3771A9E213B1}" sibTransId="{6FE363A0-01D6-4461-8BB4-740B57DFB0BF}"/>
    <dgm:cxn modelId="{72B5D28C-A055-41B9-BD16-6566E5E9AAD6}" type="presOf" srcId="{2BF3CD29-8FD6-4386-B204-851E77A9B4C5}" destId="{2B33B766-0B8C-4198-82EE-BC37044C6D14}" srcOrd="0" destOrd="0" presId="urn:microsoft.com/office/officeart/2005/8/layout/chevron1"/>
    <dgm:cxn modelId="{0DD29806-0A23-4672-A7D4-FE1A370D8460}" srcId="{2BF3CD29-8FD6-4386-B204-851E77A9B4C5}" destId="{F5CF7188-EF18-41E2-B380-1F21257AF0E1}" srcOrd="1" destOrd="0" parTransId="{46F416DA-3F6B-4F51-A145-D5729D5AE334}" sibTransId="{5CB8BDA6-2240-4217-8634-01C67555242A}"/>
    <dgm:cxn modelId="{F29C1E5A-D70A-4673-A46E-86FFE1EE9DAD}" type="presOf" srcId="{0ECAF7C7-555D-4C17-B4F5-B9D1781B551E}" destId="{1320D2FB-1F43-4D57-8AC8-6AD1A19FDBF4}" srcOrd="0" destOrd="0" presId="urn:microsoft.com/office/officeart/2005/8/layout/chevron1"/>
    <dgm:cxn modelId="{365BD3C5-EBF6-45EF-841D-1A978FA889CB}" srcId="{D058A19C-014B-410B-BD56-E7A4142F29E4}" destId="{1D2F0932-31D0-4012-9948-0359B9CA3B49}" srcOrd="0" destOrd="0" parTransId="{FEEA232E-0780-44A0-BD57-4F396761FB64}" sibTransId="{CE4F8160-4AAE-4A6F-A88E-D300EB91174D}"/>
    <dgm:cxn modelId="{63D7E235-15A6-4012-AA85-1859B839C6FD}" type="presOf" srcId="{1D2F0932-31D0-4012-9948-0359B9CA3B49}" destId="{E6920E97-C745-41EF-BF87-61C288CAE339}" srcOrd="0" destOrd="0" presId="urn:microsoft.com/office/officeart/2005/8/layout/chevron1"/>
    <dgm:cxn modelId="{699CD40A-B409-4581-8297-AE109F8482E6}" srcId="{2BF3CD29-8FD6-4386-B204-851E77A9B4C5}" destId="{A8F6503D-EEB4-48A5-A770-316D0AEC07A0}" srcOrd="0" destOrd="0" parTransId="{73084339-C70F-4115-9022-6EFECED4C667}" sibTransId="{F911152A-AFA9-4FB0-8E92-24289E45FFB7}"/>
    <dgm:cxn modelId="{9DB3619B-2D07-43C9-BCC0-B00B269602D4}" type="presOf" srcId="{D058A19C-014B-410B-BD56-E7A4142F29E4}" destId="{2B7CAF0C-0C4E-4418-A56F-E0EF5220FE41}" srcOrd="0" destOrd="0" presId="urn:microsoft.com/office/officeart/2005/8/layout/chevron1"/>
    <dgm:cxn modelId="{996C1F69-4E40-49C7-964D-F4DACD6CBA17}" srcId="{2BF3CD29-8FD6-4386-B204-851E77A9B4C5}" destId="{D058A19C-014B-410B-BD56-E7A4142F29E4}" srcOrd="2" destOrd="0" parTransId="{F999D0C6-B0B2-43BC-9A93-84F9922CA6B3}" sibTransId="{708906E1-103E-4781-A324-FD25ACB6CEF5}"/>
    <dgm:cxn modelId="{6946DF5A-8AA3-4250-AF0C-FE5F09451E8D}" srcId="{F5CF7188-EF18-41E2-B380-1F21257AF0E1}" destId="{E1869D4B-A54D-4977-A918-7718B7583D9B}" srcOrd="0" destOrd="0" parTransId="{3F2C1819-A22C-4967-BDEC-A2081B026F23}" sibTransId="{E27DF625-7C79-46E0-854C-9B870364F8A5}"/>
    <dgm:cxn modelId="{7C3BC1B8-87CD-477C-B81A-B85941CD8BE5}" type="presOf" srcId="{5FA9E4C0-04F2-45EE-B4CD-05CD1853049D}" destId="{A480AA02-BC9C-4500-9F68-1126CA1C7F8B}" srcOrd="0" destOrd="0" presId="urn:microsoft.com/office/officeart/2005/8/layout/chevron1"/>
    <dgm:cxn modelId="{247729E3-EF58-46D1-9BC2-1395321731E0}" srcId="{A8F6503D-EEB4-48A5-A770-316D0AEC07A0}" destId="{0ECAF7C7-555D-4C17-B4F5-B9D1781B551E}" srcOrd="0" destOrd="0" parTransId="{6354CF47-DBF4-42D6-AAE7-35894E449F57}" sibTransId="{A7B9DBB0-266E-471F-BE00-EC1D9C294471}"/>
    <dgm:cxn modelId="{7157A7EC-1B32-4311-BA77-A50FED6185FA}" type="presOf" srcId="{E1869D4B-A54D-4977-A918-7718B7583D9B}" destId="{770CBC69-EEA8-453D-A15B-3C1EA9841366}" srcOrd="0" destOrd="0" presId="urn:microsoft.com/office/officeart/2005/8/layout/chevron1"/>
    <dgm:cxn modelId="{1C836167-AC95-472E-9100-E5143DF3ACEC}" type="presOf" srcId="{A8F6503D-EEB4-48A5-A770-316D0AEC07A0}" destId="{38C5FB0A-E543-4FEC-8EB8-95B5F205FA01}" srcOrd="0" destOrd="0" presId="urn:microsoft.com/office/officeart/2005/8/layout/chevron1"/>
    <dgm:cxn modelId="{7498FFDE-4DA2-4DB4-86DB-43BCB9D9D237}" type="presOf" srcId="{F5CF7188-EF18-41E2-B380-1F21257AF0E1}" destId="{42E59186-976C-4FF3-89CB-F3621C8A3DC6}" srcOrd="0" destOrd="0" presId="urn:microsoft.com/office/officeart/2005/8/layout/chevron1"/>
    <dgm:cxn modelId="{731AA86A-0F71-45BC-AD1B-2E1F42B44217}" type="presParOf" srcId="{2B33B766-0B8C-4198-82EE-BC37044C6D14}" destId="{8CD3CAC8-088B-4E05-837F-5EE41137D6E9}" srcOrd="0" destOrd="0" presId="urn:microsoft.com/office/officeart/2005/8/layout/chevron1"/>
    <dgm:cxn modelId="{4D7EE5AA-1C09-4D59-88AA-515C9620DD08}" type="presParOf" srcId="{8CD3CAC8-088B-4E05-837F-5EE41137D6E9}" destId="{38C5FB0A-E543-4FEC-8EB8-95B5F205FA01}" srcOrd="0" destOrd="0" presId="urn:microsoft.com/office/officeart/2005/8/layout/chevron1"/>
    <dgm:cxn modelId="{5A66A219-52B3-4296-B112-33229E410561}" type="presParOf" srcId="{8CD3CAC8-088B-4E05-837F-5EE41137D6E9}" destId="{1320D2FB-1F43-4D57-8AC8-6AD1A19FDBF4}" srcOrd="1" destOrd="0" presId="urn:microsoft.com/office/officeart/2005/8/layout/chevron1"/>
    <dgm:cxn modelId="{6A499A90-0A0E-498B-BC16-C732FB5F515E}" type="presParOf" srcId="{2B33B766-0B8C-4198-82EE-BC37044C6D14}" destId="{39645DEB-B4CD-4523-AD05-C26699EEBEDA}" srcOrd="1" destOrd="0" presId="urn:microsoft.com/office/officeart/2005/8/layout/chevron1"/>
    <dgm:cxn modelId="{A4C04AE9-DCD8-47DB-B83B-887A49E36DA7}" type="presParOf" srcId="{2B33B766-0B8C-4198-82EE-BC37044C6D14}" destId="{6C840BD0-59B9-4AD3-8DF8-64F1601EC7F1}" srcOrd="2" destOrd="0" presId="urn:microsoft.com/office/officeart/2005/8/layout/chevron1"/>
    <dgm:cxn modelId="{CB41E81E-CB89-408D-979A-BD37974D53C3}" type="presParOf" srcId="{6C840BD0-59B9-4AD3-8DF8-64F1601EC7F1}" destId="{42E59186-976C-4FF3-89CB-F3621C8A3DC6}" srcOrd="0" destOrd="0" presId="urn:microsoft.com/office/officeart/2005/8/layout/chevron1"/>
    <dgm:cxn modelId="{8AC36A2A-31FF-4F3A-8593-D54269241C78}" type="presParOf" srcId="{6C840BD0-59B9-4AD3-8DF8-64F1601EC7F1}" destId="{770CBC69-EEA8-453D-A15B-3C1EA9841366}" srcOrd="1" destOrd="0" presId="urn:microsoft.com/office/officeart/2005/8/layout/chevron1"/>
    <dgm:cxn modelId="{47E6342B-292B-4D07-8052-BD55AAD002C8}" type="presParOf" srcId="{2B33B766-0B8C-4198-82EE-BC37044C6D14}" destId="{D99CCBB9-FB4F-4B7C-82E6-BF4EA3ECD79A}" srcOrd="3" destOrd="0" presId="urn:microsoft.com/office/officeart/2005/8/layout/chevron1"/>
    <dgm:cxn modelId="{33C874B6-FF78-4F39-8719-5A5E30142DD0}" type="presParOf" srcId="{2B33B766-0B8C-4198-82EE-BC37044C6D14}" destId="{F7049B5D-0B04-4AB8-B0C5-C84654A14C5D}" srcOrd="4" destOrd="0" presId="urn:microsoft.com/office/officeart/2005/8/layout/chevron1"/>
    <dgm:cxn modelId="{255706A6-41D8-42F0-ABBE-A49D4B1B295D}" type="presParOf" srcId="{F7049B5D-0B04-4AB8-B0C5-C84654A14C5D}" destId="{2B7CAF0C-0C4E-4418-A56F-E0EF5220FE41}" srcOrd="0" destOrd="0" presId="urn:microsoft.com/office/officeart/2005/8/layout/chevron1"/>
    <dgm:cxn modelId="{D32A6751-EBEE-486B-8E70-2519E34112E1}" type="presParOf" srcId="{F7049B5D-0B04-4AB8-B0C5-C84654A14C5D}" destId="{E6920E97-C745-41EF-BF87-61C288CAE339}" srcOrd="1" destOrd="0" presId="urn:microsoft.com/office/officeart/2005/8/layout/chevron1"/>
    <dgm:cxn modelId="{D13A9A82-5509-4580-95EC-8ED028E47612}" type="presParOf" srcId="{2B33B766-0B8C-4198-82EE-BC37044C6D14}" destId="{DC3D14A5-0DC9-4E70-BCC2-40E4657A76C9}" srcOrd="5" destOrd="0" presId="urn:microsoft.com/office/officeart/2005/8/layout/chevron1"/>
    <dgm:cxn modelId="{C4FCD799-27D9-483B-8E1E-9BE90BA1B024}" type="presParOf" srcId="{2B33B766-0B8C-4198-82EE-BC37044C6D14}" destId="{2769C8A4-F039-436E-A4C7-D82C8CB2706B}" srcOrd="6" destOrd="0" presId="urn:microsoft.com/office/officeart/2005/8/layout/chevron1"/>
    <dgm:cxn modelId="{295ADFCA-334E-4D5F-8356-041AECAD195E}" type="presParOf" srcId="{2769C8A4-F039-436E-A4C7-D82C8CB2706B}" destId="{A480AA02-BC9C-4500-9F68-1126CA1C7F8B}" srcOrd="0" destOrd="0" presId="urn:microsoft.com/office/officeart/2005/8/layout/chevron1"/>
    <dgm:cxn modelId="{71DC1DD6-DD56-4AE6-8045-4C49261EEB70}" type="presParOf" srcId="{2769C8A4-F039-436E-A4C7-D82C8CB2706B}" destId="{38FE855E-11AA-4D93-AB0D-4F9893ABC93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FB0A-E543-4FEC-8EB8-95B5F205FA01}">
      <dsp:nvSpPr>
        <dsp:cNvPr id="0" name=""/>
        <dsp:cNvSpPr/>
      </dsp:nvSpPr>
      <dsp:spPr>
        <a:xfrm>
          <a:off x="1089" y="1043975"/>
          <a:ext cx="2177679" cy="8710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Compliance</a:t>
          </a:r>
          <a:endParaRPr lang="en-US" sz="1800" kern="1200" dirty="0"/>
        </a:p>
      </dsp:txBody>
      <dsp:txXfrm>
        <a:off x="436625" y="1043975"/>
        <a:ext cx="1306608" cy="871071"/>
      </dsp:txXfrm>
    </dsp:sp>
    <dsp:sp modelId="{1320D2FB-1F43-4D57-8AC8-6AD1A19FDBF4}">
      <dsp:nvSpPr>
        <dsp:cNvPr id="0" name=""/>
        <dsp:cNvSpPr/>
      </dsp:nvSpPr>
      <dsp:spPr>
        <a:xfrm>
          <a:off x="1089" y="2023931"/>
          <a:ext cx="1742143" cy="206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Adherence to standards or regulations concerning representation of identified groups.</a:t>
          </a:r>
          <a:endParaRPr lang="en-US" sz="1800" kern="1200" dirty="0"/>
        </a:p>
      </dsp:txBody>
      <dsp:txXfrm>
        <a:off x="1089" y="2023931"/>
        <a:ext cx="1742143" cy="2060437"/>
      </dsp:txXfrm>
    </dsp:sp>
    <dsp:sp modelId="{42E59186-976C-4FF3-89CB-F3621C8A3DC6}">
      <dsp:nvSpPr>
        <dsp:cNvPr id="0" name=""/>
        <dsp:cNvSpPr/>
      </dsp:nvSpPr>
      <dsp:spPr>
        <a:xfrm>
          <a:off x="1962768" y="1043975"/>
          <a:ext cx="2177679" cy="8710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Diversity</a:t>
          </a:r>
          <a:endParaRPr lang="en-US" sz="1800" kern="1200" dirty="0"/>
        </a:p>
      </dsp:txBody>
      <dsp:txXfrm>
        <a:off x="2398304" y="1043975"/>
        <a:ext cx="1306608" cy="871071"/>
      </dsp:txXfrm>
    </dsp:sp>
    <dsp:sp modelId="{770CBC69-EEA8-453D-A15B-3C1EA9841366}">
      <dsp:nvSpPr>
        <dsp:cNvPr id="0" name=""/>
        <dsp:cNvSpPr/>
      </dsp:nvSpPr>
      <dsp:spPr>
        <a:xfrm>
          <a:off x="1962768" y="2023931"/>
          <a:ext cx="1742143" cy="206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Encouraging a workforce that accurately reflects and better serves a heterogeneous client base.</a:t>
          </a:r>
          <a:endParaRPr lang="en-US" sz="1800" kern="1200" dirty="0"/>
        </a:p>
      </dsp:txBody>
      <dsp:txXfrm>
        <a:off x="1962768" y="2023931"/>
        <a:ext cx="1742143" cy="2060437"/>
      </dsp:txXfrm>
    </dsp:sp>
    <dsp:sp modelId="{2B7CAF0C-0C4E-4418-A56F-E0EF5220FE41}">
      <dsp:nvSpPr>
        <dsp:cNvPr id="0" name=""/>
        <dsp:cNvSpPr/>
      </dsp:nvSpPr>
      <dsp:spPr>
        <a:xfrm>
          <a:off x="3924448" y="1043975"/>
          <a:ext cx="2177679" cy="8710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Inclusion</a:t>
          </a:r>
          <a:endParaRPr lang="en-US" sz="1800" kern="1200" dirty="0"/>
        </a:p>
      </dsp:txBody>
      <dsp:txXfrm>
        <a:off x="4359984" y="1043975"/>
        <a:ext cx="1306608" cy="871071"/>
      </dsp:txXfrm>
    </dsp:sp>
    <dsp:sp modelId="{E6920E97-C745-41EF-BF87-61C288CAE339}">
      <dsp:nvSpPr>
        <dsp:cNvPr id="0" name=""/>
        <dsp:cNvSpPr/>
      </dsp:nvSpPr>
      <dsp:spPr>
        <a:xfrm>
          <a:off x="3924448" y="2023931"/>
          <a:ext cx="1742143" cy="206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Ensuring that people of diverse backgrounds feel they belong and have equal advancement opportunities.</a:t>
          </a:r>
          <a:endParaRPr lang="en-US" sz="1800" kern="1200" dirty="0"/>
        </a:p>
      </dsp:txBody>
      <dsp:txXfrm>
        <a:off x="3924448" y="2023931"/>
        <a:ext cx="1742143" cy="2060437"/>
      </dsp:txXfrm>
    </dsp:sp>
    <dsp:sp modelId="{A480AA02-BC9C-4500-9F68-1126CA1C7F8B}">
      <dsp:nvSpPr>
        <dsp:cNvPr id="0" name=""/>
        <dsp:cNvSpPr/>
      </dsp:nvSpPr>
      <dsp:spPr>
        <a:xfrm>
          <a:off x="5886127" y="1043975"/>
          <a:ext cx="2177679" cy="8710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Cultural Competence </a:t>
          </a:r>
          <a:endParaRPr lang="en-US" sz="1800" kern="1200" dirty="0"/>
        </a:p>
      </dsp:txBody>
      <dsp:txXfrm>
        <a:off x="6321663" y="1043975"/>
        <a:ext cx="1306608" cy="8710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67587"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Arial" charset="0"/>
              </a:defRPr>
            </a:lvl1pPr>
          </a:lstStyle>
          <a:p>
            <a:pPr>
              <a:defRPr/>
            </a:pPr>
            <a:fld id="{609761B0-6847-414A-92C0-B08E65AE7B66}" type="datetimeFigureOut">
              <a:rPr lang="en-US"/>
              <a:pPr>
                <a:defRPr/>
              </a:pPr>
              <a:t>4/11/2018</a:t>
            </a:fld>
            <a:endParaRPr lang="en-US"/>
          </a:p>
        </p:txBody>
      </p:sp>
      <p:sp>
        <p:nvSpPr>
          <p:cNvPr id="67588"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67589"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Arial" charset="0"/>
              </a:defRPr>
            </a:lvl1pPr>
          </a:lstStyle>
          <a:p>
            <a:pPr>
              <a:defRPr/>
            </a:pPr>
            <a:fld id="{4DFD01DF-CD05-460A-8D05-3DA4024A4830}" type="slidenum">
              <a:rPr lang="en-US"/>
              <a:pPr>
                <a:defRPr/>
              </a:pPr>
              <a:t>‹#›</a:t>
            </a:fld>
            <a:endParaRPr lang="en-US"/>
          </a:p>
        </p:txBody>
      </p:sp>
    </p:spTree>
    <p:extLst>
      <p:ext uri="{BB962C8B-B14F-4D97-AF65-F5344CB8AC3E}">
        <p14:creationId xmlns:p14="http://schemas.microsoft.com/office/powerpoint/2010/main" val="4034240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4202" tIns="47101" rIns="94202" bIns="47101" numCol="1" anchor="t" anchorCtr="0" compatLnSpc="1">
            <a:prstTxWarp prst="textNoShape">
              <a:avLst/>
            </a:prstTxWarp>
          </a:bodyPr>
          <a:lstStyle>
            <a:lvl1pPr defTabSz="942113">
              <a:defRPr sz="12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978275" y="0"/>
            <a:ext cx="3043238" cy="465138"/>
          </a:xfrm>
          <a:prstGeom prst="rect">
            <a:avLst/>
          </a:prstGeom>
          <a:noFill/>
          <a:ln w="9525">
            <a:noFill/>
            <a:miter lim="800000"/>
            <a:headEnd/>
            <a:tailEnd/>
          </a:ln>
        </p:spPr>
        <p:txBody>
          <a:bodyPr vert="horz" wrap="square" lIns="94202" tIns="47101" rIns="94202" bIns="47101" numCol="1" anchor="t" anchorCtr="0" compatLnSpc="1">
            <a:prstTxWarp prst="textNoShape">
              <a:avLst/>
            </a:prstTxWarp>
          </a:bodyPr>
          <a:lstStyle>
            <a:lvl1pPr algn="r" defTabSz="942113">
              <a:defRPr sz="1200">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701675" y="4422775"/>
            <a:ext cx="5619750" cy="4187825"/>
          </a:xfrm>
          <a:prstGeom prst="rect">
            <a:avLst/>
          </a:prstGeom>
          <a:noFill/>
          <a:ln w="9525">
            <a:noFill/>
            <a:miter lim="800000"/>
            <a:headEnd/>
            <a:tailEnd/>
          </a:ln>
        </p:spPr>
        <p:txBody>
          <a:bodyPr vert="horz" wrap="square" lIns="94202" tIns="47101" rIns="94202" bIns="471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p:spPr>
        <p:txBody>
          <a:bodyPr vert="horz" wrap="square" lIns="94202" tIns="47101" rIns="94202" bIns="47101" numCol="1" anchor="b" anchorCtr="0" compatLnSpc="1">
            <a:prstTxWarp prst="textNoShape">
              <a:avLst/>
            </a:prstTxWarp>
          </a:bodyPr>
          <a:lstStyle>
            <a:lvl1pPr defTabSz="942113">
              <a:defRPr sz="12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p:spPr>
        <p:txBody>
          <a:bodyPr vert="horz" wrap="square" lIns="94202" tIns="47101" rIns="94202" bIns="47101" numCol="1" anchor="b" anchorCtr="0" compatLnSpc="1">
            <a:prstTxWarp prst="textNoShape">
              <a:avLst/>
            </a:prstTxWarp>
          </a:bodyPr>
          <a:lstStyle>
            <a:lvl1pPr algn="r" defTabSz="942113">
              <a:defRPr sz="1200">
                <a:latin typeface="Arial" charset="0"/>
              </a:defRPr>
            </a:lvl1pPr>
          </a:lstStyle>
          <a:p>
            <a:pPr>
              <a:defRPr/>
            </a:pPr>
            <a:fld id="{DF2C33AD-B511-46F4-A209-1FEA3622303B}" type="slidenum">
              <a:rPr lang="en-US"/>
              <a:pPr>
                <a:defRPr/>
              </a:pPr>
              <a:t>‹#›</a:t>
            </a:fld>
            <a:endParaRPr lang="en-US"/>
          </a:p>
        </p:txBody>
      </p:sp>
    </p:spTree>
    <p:extLst>
      <p:ext uri="{BB962C8B-B14F-4D97-AF65-F5344CB8AC3E}">
        <p14:creationId xmlns:p14="http://schemas.microsoft.com/office/powerpoint/2010/main" val="269484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pitchFamily="34" charset="0"/>
              </a:defRPr>
            </a:lvl1pPr>
            <a:lvl2pPr marL="742950" indent="-285750" defTabSz="941388" eaLnBrk="0" hangingPunct="0">
              <a:defRPr>
                <a:solidFill>
                  <a:schemeClr val="tx1"/>
                </a:solidFill>
                <a:latin typeface="Arial" pitchFamily="34" charset="0"/>
              </a:defRPr>
            </a:lvl2pPr>
            <a:lvl3pPr marL="1143000" indent="-228600" defTabSz="941388" eaLnBrk="0" hangingPunct="0">
              <a:defRPr>
                <a:solidFill>
                  <a:schemeClr val="tx1"/>
                </a:solidFill>
                <a:latin typeface="Arial" pitchFamily="34" charset="0"/>
              </a:defRPr>
            </a:lvl3pPr>
            <a:lvl4pPr marL="1600200" indent="-228600" defTabSz="941388" eaLnBrk="0" hangingPunct="0">
              <a:defRPr>
                <a:solidFill>
                  <a:schemeClr val="tx1"/>
                </a:solidFill>
                <a:latin typeface="Arial" pitchFamily="34" charset="0"/>
              </a:defRPr>
            </a:lvl4pPr>
            <a:lvl5pPr marL="2057400" indent="-228600" defTabSz="941388" eaLnBrk="0" hangingPunct="0">
              <a:defRPr>
                <a:solidFill>
                  <a:schemeClr val="tx1"/>
                </a:solidFill>
                <a:latin typeface="Arial" pitchFamily="34" charset="0"/>
              </a:defRPr>
            </a:lvl5pPr>
            <a:lvl6pPr marL="2514600" indent="-228600" defTabSz="941388" eaLnBrk="0" fontAlgn="base" hangingPunct="0">
              <a:spcBef>
                <a:spcPct val="0"/>
              </a:spcBef>
              <a:spcAft>
                <a:spcPct val="0"/>
              </a:spcAft>
              <a:defRPr>
                <a:solidFill>
                  <a:schemeClr val="tx1"/>
                </a:solidFill>
                <a:latin typeface="Arial" pitchFamily="34" charset="0"/>
              </a:defRPr>
            </a:lvl6pPr>
            <a:lvl7pPr marL="2971800" indent="-228600" defTabSz="941388" eaLnBrk="0" fontAlgn="base" hangingPunct="0">
              <a:spcBef>
                <a:spcPct val="0"/>
              </a:spcBef>
              <a:spcAft>
                <a:spcPct val="0"/>
              </a:spcAft>
              <a:defRPr>
                <a:solidFill>
                  <a:schemeClr val="tx1"/>
                </a:solidFill>
                <a:latin typeface="Arial" pitchFamily="34" charset="0"/>
              </a:defRPr>
            </a:lvl7pPr>
            <a:lvl8pPr marL="3429000" indent="-228600" defTabSz="941388" eaLnBrk="0" fontAlgn="base" hangingPunct="0">
              <a:spcBef>
                <a:spcPct val="0"/>
              </a:spcBef>
              <a:spcAft>
                <a:spcPct val="0"/>
              </a:spcAft>
              <a:defRPr>
                <a:solidFill>
                  <a:schemeClr val="tx1"/>
                </a:solidFill>
                <a:latin typeface="Arial" pitchFamily="34" charset="0"/>
              </a:defRPr>
            </a:lvl8pPr>
            <a:lvl9pPr marL="3886200" indent="-228600" defTabSz="941388" eaLnBrk="0" fontAlgn="base" hangingPunct="0">
              <a:spcBef>
                <a:spcPct val="0"/>
              </a:spcBef>
              <a:spcAft>
                <a:spcPct val="0"/>
              </a:spcAft>
              <a:defRPr>
                <a:solidFill>
                  <a:schemeClr val="tx1"/>
                </a:solidFill>
                <a:latin typeface="Arial" pitchFamily="34" charset="0"/>
              </a:defRPr>
            </a:lvl9pPr>
          </a:lstStyle>
          <a:p>
            <a:pPr eaLnBrk="1" hangingPunct="1"/>
            <a:fld id="{79EB8B1E-2011-49DF-A057-48EF4A70F76D}" type="slidenum">
              <a:rPr lang="en-US" smtClean="0"/>
              <a:pPr eaLnBrk="1" hangingPunct="1"/>
              <a:t>1</a:t>
            </a:fld>
            <a:endParaRPr lang="en-US" smtClean="0"/>
          </a:p>
        </p:txBody>
      </p:sp>
    </p:spTree>
    <p:extLst>
      <p:ext uri="{BB962C8B-B14F-4D97-AF65-F5344CB8AC3E}">
        <p14:creationId xmlns:p14="http://schemas.microsoft.com/office/powerpoint/2010/main" val="133680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PSE institutions fall</a:t>
            </a:r>
            <a:r>
              <a:rPr lang="en-US" baseline="0" dirty="0" smtClean="0"/>
              <a:t> under the requirements of the FCP</a:t>
            </a:r>
          </a:p>
          <a:p>
            <a:r>
              <a:rPr lang="en-US" baseline="0" dirty="0" smtClean="0"/>
              <a:t>It has generated the common practices that we see today</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15</a:t>
            </a:fld>
            <a:endParaRPr lang="en-US"/>
          </a:p>
        </p:txBody>
      </p:sp>
    </p:spTree>
    <p:extLst>
      <p:ext uri="{BB962C8B-B14F-4D97-AF65-F5344CB8AC3E}">
        <p14:creationId xmlns:p14="http://schemas.microsoft.com/office/powerpoint/2010/main" val="424098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17</a:t>
            </a:fld>
            <a:endParaRPr lang="en-US"/>
          </a:p>
        </p:txBody>
      </p:sp>
    </p:spTree>
    <p:extLst>
      <p:ext uri="{BB962C8B-B14F-4D97-AF65-F5344CB8AC3E}">
        <p14:creationId xmlns:p14="http://schemas.microsoft.com/office/powerpoint/2010/main" val="2088342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18</a:t>
            </a:fld>
            <a:endParaRPr lang="en-US"/>
          </a:p>
        </p:txBody>
      </p:sp>
    </p:spTree>
    <p:extLst>
      <p:ext uri="{BB962C8B-B14F-4D97-AF65-F5344CB8AC3E}">
        <p14:creationId xmlns:p14="http://schemas.microsoft.com/office/powerpoint/2010/main" val="338065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19</a:t>
            </a:fld>
            <a:endParaRPr lang="en-US"/>
          </a:p>
        </p:txBody>
      </p:sp>
    </p:spTree>
    <p:extLst>
      <p:ext uri="{BB962C8B-B14F-4D97-AF65-F5344CB8AC3E}">
        <p14:creationId xmlns:p14="http://schemas.microsoft.com/office/powerpoint/2010/main" val="140564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applies to a limited number of institutions</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21</a:t>
            </a:fld>
            <a:endParaRPr lang="en-US"/>
          </a:p>
        </p:txBody>
      </p:sp>
    </p:spTree>
    <p:extLst>
      <p:ext uri="{BB962C8B-B14F-4D97-AF65-F5344CB8AC3E}">
        <p14:creationId xmlns:p14="http://schemas.microsoft.com/office/powerpoint/2010/main" val="42159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25</a:t>
            </a:fld>
            <a:endParaRPr lang="en-US"/>
          </a:p>
        </p:txBody>
      </p:sp>
    </p:spTree>
    <p:extLst>
      <p:ext uri="{BB962C8B-B14F-4D97-AF65-F5344CB8AC3E}">
        <p14:creationId xmlns:p14="http://schemas.microsoft.com/office/powerpoint/2010/main" val="3792093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from the 2018 report:</a:t>
            </a:r>
          </a:p>
          <a:p>
            <a:r>
              <a:rPr lang="en-US" dirty="0" smtClean="0"/>
              <a:t>Institutions and academic staff associations need to look more critically at the structures and practices  that perpetuate inequities, including the rise of contingent employment. New policies and practices, including collective agreement language, to address equity, diversity and inclusion must be put in place and monitored, involving </a:t>
            </a:r>
            <a:r>
              <a:rPr lang="en-US" b="1" dirty="0" smtClean="0"/>
              <a:t>both institutions and  academic staff associations</a:t>
            </a:r>
            <a:endParaRPr lang="en-US" b="1"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26</a:t>
            </a:fld>
            <a:endParaRPr lang="en-US"/>
          </a:p>
        </p:txBody>
      </p:sp>
    </p:spTree>
    <p:extLst>
      <p:ext uri="{BB962C8B-B14F-4D97-AF65-F5344CB8AC3E}">
        <p14:creationId xmlns:p14="http://schemas.microsoft.com/office/powerpoint/2010/main" val="104538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Conclusions:</a:t>
            </a:r>
          </a:p>
          <a:p>
            <a:r>
              <a:rPr lang="en-US" dirty="0" smtClean="0"/>
              <a:t> “Racialized and Aboriginal academic staff experience an earnings gap and higher unemployment than their white colleagues, and this is compounded for Aboriginal and racialized women. Practices and patterns of discrimination that limit opportunities for individuals from marginalized groups contribute to employment and pay gaps. “</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30</a:t>
            </a:fld>
            <a:endParaRPr lang="en-US"/>
          </a:p>
        </p:txBody>
      </p:sp>
    </p:spTree>
    <p:extLst>
      <p:ext uri="{BB962C8B-B14F-4D97-AF65-F5344CB8AC3E}">
        <p14:creationId xmlns:p14="http://schemas.microsoft.com/office/powerpoint/2010/main" val="319336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strive to achieve this even without surveying your population</a:t>
            </a:r>
          </a:p>
          <a:p>
            <a:r>
              <a:rPr lang="en-US" dirty="0" smtClean="0"/>
              <a:t>Governments and</a:t>
            </a:r>
            <a:r>
              <a:rPr lang="en-US" baseline="0" dirty="0" smtClean="0"/>
              <a:t> the community increasingly demand accountability </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35</a:t>
            </a:fld>
            <a:endParaRPr lang="en-US"/>
          </a:p>
        </p:txBody>
      </p:sp>
    </p:spTree>
    <p:extLst>
      <p:ext uri="{BB962C8B-B14F-4D97-AF65-F5344CB8AC3E}">
        <p14:creationId xmlns:p14="http://schemas.microsoft.com/office/powerpoint/2010/main" val="426466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about becoming diverse organizations that reflect the diversity of the population we serve in appearance and thought</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36</a:t>
            </a:fld>
            <a:endParaRPr lang="en-US"/>
          </a:p>
        </p:txBody>
      </p:sp>
    </p:spTree>
    <p:extLst>
      <p:ext uri="{BB962C8B-B14F-4D97-AF65-F5344CB8AC3E}">
        <p14:creationId xmlns:p14="http://schemas.microsoft.com/office/powerpoint/2010/main" val="327376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2</a:t>
            </a:fld>
            <a:endParaRPr lang="en-US"/>
          </a:p>
        </p:txBody>
      </p:sp>
    </p:spTree>
    <p:extLst>
      <p:ext uri="{BB962C8B-B14F-4D97-AF65-F5344CB8AC3E}">
        <p14:creationId xmlns:p14="http://schemas.microsoft.com/office/powerpoint/2010/main" val="332252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37</a:t>
            </a:fld>
            <a:endParaRPr lang="en-US"/>
          </a:p>
        </p:txBody>
      </p:sp>
    </p:spTree>
    <p:extLst>
      <p:ext uri="{BB962C8B-B14F-4D97-AF65-F5344CB8AC3E}">
        <p14:creationId xmlns:p14="http://schemas.microsoft.com/office/powerpoint/2010/main" val="2874019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add an understanding of the special responsibility for reconciliation with Indigenous communities</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38</a:t>
            </a:fld>
            <a:endParaRPr lang="en-US"/>
          </a:p>
        </p:txBody>
      </p:sp>
    </p:spTree>
    <p:extLst>
      <p:ext uri="{BB962C8B-B14F-4D97-AF65-F5344CB8AC3E}">
        <p14:creationId xmlns:p14="http://schemas.microsoft.com/office/powerpoint/2010/main" val="282069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39</a:t>
            </a:fld>
            <a:endParaRPr lang="en-US"/>
          </a:p>
        </p:txBody>
      </p:sp>
    </p:spTree>
    <p:extLst>
      <p:ext uri="{BB962C8B-B14F-4D97-AF65-F5344CB8AC3E}">
        <p14:creationId xmlns:p14="http://schemas.microsoft.com/office/powerpoint/2010/main" val="2672390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41</a:t>
            </a:fld>
            <a:endParaRPr lang="en-US"/>
          </a:p>
        </p:txBody>
      </p:sp>
    </p:spTree>
    <p:extLst>
      <p:ext uri="{BB962C8B-B14F-4D97-AF65-F5344CB8AC3E}">
        <p14:creationId xmlns:p14="http://schemas.microsoft.com/office/powerpoint/2010/main" val="426236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school uses different measures </a:t>
            </a:r>
            <a:r>
              <a:rPr lang="en-US" dirty="0" err="1" smtClean="0"/>
              <a:t>ie</a:t>
            </a:r>
            <a:r>
              <a:rPr lang="en-US" dirty="0" smtClean="0"/>
              <a:t>. Government</a:t>
            </a:r>
            <a:r>
              <a:rPr lang="en-US" baseline="0" dirty="0" smtClean="0"/>
              <a:t> and policy papers and gives them equivalencies</a:t>
            </a:r>
          </a:p>
          <a:p>
            <a:r>
              <a:rPr lang="en-US" baseline="0" dirty="0" smtClean="0"/>
              <a:t>Weight given to knowledge translation changed radically when the government began to insist on this</a:t>
            </a:r>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46</a:t>
            </a:fld>
            <a:endParaRPr lang="en-US"/>
          </a:p>
        </p:txBody>
      </p:sp>
    </p:spTree>
    <p:extLst>
      <p:ext uri="{BB962C8B-B14F-4D97-AF65-F5344CB8AC3E}">
        <p14:creationId xmlns:p14="http://schemas.microsoft.com/office/powerpoint/2010/main" val="3908281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58</a:t>
            </a:fld>
            <a:endParaRPr lang="en-US"/>
          </a:p>
        </p:txBody>
      </p:sp>
    </p:spTree>
    <p:extLst>
      <p:ext uri="{BB962C8B-B14F-4D97-AF65-F5344CB8AC3E}">
        <p14:creationId xmlns:p14="http://schemas.microsoft.com/office/powerpoint/2010/main" val="428057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4</a:t>
            </a:fld>
            <a:endParaRPr lang="en-US"/>
          </a:p>
        </p:txBody>
      </p:sp>
    </p:spTree>
    <p:extLst>
      <p:ext uri="{BB962C8B-B14F-4D97-AF65-F5344CB8AC3E}">
        <p14:creationId xmlns:p14="http://schemas.microsoft.com/office/powerpoint/2010/main" val="35571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6</a:t>
            </a:fld>
            <a:endParaRPr lang="en-US"/>
          </a:p>
        </p:txBody>
      </p:sp>
    </p:spTree>
    <p:extLst>
      <p:ext uri="{BB962C8B-B14F-4D97-AF65-F5344CB8AC3E}">
        <p14:creationId xmlns:p14="http://schemas.microsoft.com/office/powerpoint/2010/main" val="303832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7</a:t>
            </a:fld>
            <a:endParaRPr lang="en-US"/>
          </a:p>
        </p:txBody>
      </p:sp>
    </p:spTree>
    <p:extLst>
      <p:ext uri="{BB962C8B-B14F-4D97-AF65-F5344CB8AC3E}">
        <p14:creationId xmlns:p14="http://schemas.microsoft.com/office/powerpoint/2010/main" val="11458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pitchFamily="34" charset="0"/>
              </a:defRPr>
            </a:lvl1pPr>
            <a:lvl2pPr marL="742950" indent="-285750" defTabSz="941388" eaLnBrk="0" hangingPunct="0">
              <a:defRPr>
                <a:solidFill>
                  <a:schemeClr val="tx1"/>
                </a:solidFill>
                <a:latin typeface="Arial" pitchFamily="34" charset="0"/>
              </a:defRPr>
            </a:lvl2pPr>
            <a:lvl3pPr marL="1143000" indent="-228600" defTabSz="941388" eaLnBrk="0" hangingPunct="0">
              <a:defRPr>
                <a:solidFill>
                  <a:schemeClr val="tx1"/>
                </a:solidFill>
                <a:latin typeface="Arial" pitchFamily="34" charset="0"/>
              </a:defRPr>
            </a:lvl3pPr>
            <a:lvl4pPr marL="1600200" indent="-228600" defTabSz="941388" eaLnBrk="0" hangingPunct="0">
              <a:defRPr>
                <a:solidFill>
                  <a:schemeClr val="tx1"/>
                </a:solidFill>
                <a:latin typeface="Arial" pitchFamily="34" charset="0"/>
              </a:defRPr>
            </a:lvl4pPr>
            <a:lvl5pPr marL="2057400" indent="-228600" defTabSz="941388" eaLnBrk="0" hangingPunct="0">
              <a:defRPr>
                <a:solidFill>
                  <a:schemeClr val="tx1"/>
                </a:solidFill>
                <a:latin typeface="Arial" pitchFamily="34" charset="0"/>
              </a:defRPr>
            </a:lvl5pPr>
            <a:lvl6pPr marL="2514600" indent="-228600" defTabSz="941388" eaLnBrk="0" fontAlgn="base" hangingPunct="0">
              <a:spcBef>
                <a:spcPct val="0"/>
              </a:spcBef>
              <a:spcAft>
                <a:spcPct val="0"/>
              </a:spcAft>
              <a:defRPr>
                <a:solidFill>
                  <a:schemeClr val="tx1"/>
                </a:solidFill>
                <a:latin typeface="Arial" pitchFamily="34" charset="0"/>
              </a:defRPr>
            </a:lvl6pPr>
            <a:lvl7pPr marL="2971800" indent="-228600" defTabSz="941388" eaLnBrk="0" fontAlgn="base" hangingPunct="0">
              <a:spcBef>
                <a:spcPct val="0"/>
              </a:spcBef>
              <a:spcAft>
                <a:spcPct val="0"/>
              </a:spcAft>
              <a:defRPr>
                <a:solidFill>
                  <a:schemeClr val="tx1"/>
                </a:solidFill>
                <a:latin typeface="Arial" pitchFamily="34" charset="0"/>
              </a:defRPr>
            </a:lvl7pPr>
            <a:lvl8pPr marL="3429000" indent="-228600" defTabSz="941388" eaLnBrk="0" fontAlgn="base" hangingPunct="0">
              <a:spcBef>
                <a:spcPct val="0"/>
              </a:spcBef>
              <a:spcAft>
                <a:spcPct val="0"/>
              </a:spcAft>
              <a:defRPr>
                <a:solidFill>
                  <a:schemeClr val="tx1"/>
                </a:solidFill>
                <a:latin typeface="Arial" pitchFamily="34" charset="0"/>
              </a:defRPr>
            </a:lvl8pPr>
            <a:lvl9pPr marL="3886200" indent="-228600" defTabSz="941388" eaLnBrk="0" fontAlgn="base" hangingPunct="0">
              <a:spcBef>
                <a:spcPct val="0"/>
              </a:spcBef>
              <a:spcAft>
                <a:spcPct val="0"/>
              </a:spcAft>
              <a:defRPr>
                <a:solidFill>
                  <a:schemeClr val="tx1"/>
                </a:solidFill>
                <a:latin typeface="Arial" pitchFamily="34" charset="0"/>
              </a:defRPr>
            </a:lvl9pPr>
          </a:lstStyle>
          <a:p>
            <a:pPr eaLnBrk="1" hangingPunct="1"/>
            <a:fld id="{0938CAF1-C9BC-4133-921F-A5531DAB4BFA}" type="slidenum">
              <a:rPr lang="en-US" smtClean="0"/>
              <a:pPr eaLnBrk="1" hangingPunct="1"/>
              <a:t>8</a:t>
            </a:fld>
            <a:endParaRPr lang="en-US" smtClean="0"/>
          </a:p>
        </p:txBody>
      </p:sp>
    </p:spTree>
    <p:extLst>
      <p:ext uri="{BB962C8B-B14F-4D97-AF65-F5344CB8AC3E}">
        <p14:creationId xmlns:p14="http://schemas.microsoft.com/office/powerpoint/2010/main" val="258498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9</a:t>
            </a:fld>
            <a:endParaRPr lang="en-US"/>
          </a:p>
        </p:txBody>
      </p:sp>
    </p:spTree>
    <p:extLst>
      <p:ext uri="{BB962C8B-B14F-4D97-AF65-F5344CB8AC3E}">
        <p14:creationId xmlns:p14="http://schemas.microsoft.com/office/powerpoint/2010/main" val="421974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Exception for Canadian Citizenship: s. 16(2) and (3); where employment concerns participation in educational … activities Canadian citizenship or lawful admission to Canada for permanent residence; CEO’s of organizations and other senior executives required to meet residence requirements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pitchFamily="34" charset="0"/>
              </a:defRPr>
            </a:lvl1pPr>
            <a:lvl2pPr marL="742950" indent="-285750" defTabSz="941388" eaLnBrk="0" hangingPunct="0">
              <a:defRPr>
                <a:solidFill>
                  <a:schemeClr val="tx1"/>
                </a:solidFill>
                <a:latin typeface="Arial" pitchFamily="34" charset="0"/>
              </a:defRPr>
            </a:lvl2pPr>
            <a:lvl3pPr marL="1143000" indent="-228600" defTabSz="941388" eaLnBrk="0" hangingPunct="0">
              <a:defRPr>
                <a:solidFill>
                  <a:schemeClr val="tx1"/>
                </a:solidFill>
                <a:latin typeface="Arial" pitchFamily="34" charset="0"/>
              </a:defRPr>
            </a:lvl3pPr>
            <a:lvl4pPr marL="1600200" indent="-228600" defTabSz="941388" eaLnBrk="0" hangingPunct="0">
              <a:defRPr>
                <a:solidFill>
                  <a:schemeClr val="tx1"/>
                </a:solidFill>
                <a:latin typeface="Arial" pitchFamily="34" charset="0"/>
              </a:defRPr>
            </a:lvl4pPr>
            <a:lvl5pPr marL="2057400" indent="-228600" defTabSz="941388" eaLnBrk="0" hangingPunct="0">
              <a:defRPr>
                <a:solidFill>
                  <a:schemeClr val="tx1"/>
                </a:solidFill>
                <a:latin typeface="Arial" pitchFamily="34" charset="0"/>
              </a:defRPr>
            </a:lvl5pPr>
            <a:lvl6pPr marL="2514600" indent="-228600" defTabSz="941388" eaLnBrk="0" fontAlgn="base" hangingPunct="0">
              <a:spcBef>
                <a:spcPct val="0"/>
              </a:spcBef>
              <a:spcAft>
                <a:spcPct val="0"/>
              </a:spcAft>
              <a:defRPr>
                <a:solidFill>
                  <a:schemeClr val="tx1"/>
                </a:solidFill>
                <a:latin typeface="Arial" pitchFamily="34" charset="0"/>
              </a:defRPr>
            </a:lvl6pPr>
            <a:lvl7pPr marL="2971800" indent="-228600" defTabSz="941388" eaLnBrk="0" fontAlgn="base" hangingPunct="0">
              <a:spcBef>
                <a:spcPct val="0"/>
              </a:spcBef>
              <a:spcAft>
                <a:spcPct val="0"/>
              </a:spcAft>
              <a:defRPr>
                <a:solidFill>
                  <a:schemeClr val="tx1"/>
                </a:solidFill>
                <a:latin typeface="Arial" pitchFamily="34" charset="0"/>
              </a:defRPr>
            </a:lvl7pPr>
            <a:lvl8pPr marL="3429000" indent="-228600" defTabSz="941388" eaLnBrk="0" fontAlgn="base" hangingPunct="0">
              <a:spcBef>
                <a:spcPct val="0"/>
              </a:spcBef>
              <a:spcAft>
                <a:spcPct val="0"/>
              </a:spcAft>
              <a:defRPr>
                <a:solidFill>
                  <a:schemeClr val="tx1"/>
                </a:solidFill>
                <a:latin typeface="Arial" pitchFamily="34" charset="0"/>
              </a:defRPr>
            </a:lvl8pPr>
            <a:lvl9pPr marL="3886200" indent="-228600" defTabSz="941388" eaLnBrk="0" fontAlgn="base" hangingPunct="0">
              <a:spcBef>
                <a:spcPct val="0"/>
              </a:spcBef>
              <a:spcAft>
                <a:spcPct val="0"/>
              </a:spcAft>
              <a:defRPr>
                <a:solidFill>
                  <a:schemeClr val="tx1"/>
                </a:solidFill>
                <a:latin typeface="Arial" pitchFamily="34" charset="0"/>
              </a:defRPr>
            </a:lvl9pPr>
          </a:lstStyle>
          <a:p>
            <a:pPr eaLnBrk="1" hangingPunct="1"/>
            <a:fld id="{7265B569-522C-4200-939A-04E8B5D27B2C}" type="slidenum">
              <a:rPr lang="en-US" smtClean="0"/>
              <a:pPr eaLnBrk="1" hangingPunct="1"/>
              <a:t>10</a:t>
            </a:fld>
            <a:endParaRPr lang="en-US" smtClean="0"/>
          </a:p>
        </p:txBody>
      </p:sp>
    </p:spTree>
    <p:extLst>
      <p:ext uri="{BB962C8B-B14F-4D97-AF65-F5344CB8AC3E}">
        <p14:creationId xmlns:p14="http://schemas.microsoft.com/office/powerpoint/2010/main" val="173975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15(2) Canadian Charter of Rights and Freedoms</a:t>
            </a:r>
            <a:endParaRPr lang="en-US" dirty="0"/>
          </a:p>
        </p:txBody>
      </p:sp>
      <p:sp>
        <p:nvSpPr>
          <p:cNvPr id="4" name="Slide Number Placeholder 3"/>
          <p:cNvSpPr>
            <a:spLocks noGrp="1"/>
          </p:cNvSpPr>
          <p:nvPr>
            <p:ph type="sldNum" sz="quarter" idx="10"/>
          </p:nvPr>
        </p:nvSpPr>
        <p:spPr/>
        <p:txBody>
          <a:bodyPr/>
          <a:lstStyle/>
          <a:p>
            <a:pPr>
              <a:defRPr/>
            </a:pPr>
            <a:fld id="{DF2C33AD-B511-46F4-A209-1FEA3622303B}" type="slidenum">
              <a:rPr lang="en-US" smtClean="0"/>
              <a:pPr>
                <a:defRPr/>
              </a:pPr>
              <a:t>11</a:t>
            </a:fld>
            <a:endParaRPr lang="en-US"/>
          </a:p>
        </p:txBody>
      </p:sp>
    </p:spTree>
    <p:extLst>
      <p:ext uri="{BB962C8B-B14F-4D97-AF65-F5344CB8AC3E}">
        <p14:creationId xmlns:p14="http://schemas.microsoft.com/office/powerpoint/2010/main" val="221518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2130425"/>
            <a:ext cx="7777162" cy="1470025"/>
          </a:xfrm>
        </p:spPr>
        <p:txBody>
          <a:bodyPr tIns="0" rIns="0" anchor="t">
            <a:normAutofit/>
          </a:bodyPr>
          <a:lstStyle>
            <a:lvl1pPr algn="l">
              <a:defRPr sz="3600" b="0">
                <a:solidFill>
                  <a:schemeClr val="tx1"/>
                </a:solidFill>
                <a:latin typeface="Palatino Linotype"/>
                <a:cs typeface="Palatino Linotype"/>
              </a:defRPr>
            </a:lvl1pPr>
          </a:lstStyle>
          <a:p>
            <a:r>
              <a:rPr lang="en-US" smtClean="0"/>
              <a:t>Click to edit Master title style</a:t>
            </a:r>
            <a:endParaRPr lang="en-US"/>
          </a:p>
        </p:txBody>
      </p:sp>
      <p:sp>
        <p:nvSpPr>
          <p:cNvPr id="3" name="Subtitle 2"/>
          <p:cNvSpPr>
            <a:spLocks noGrp="1"/>
          </p:cNvSpPr>
          <p:nvPr>
            <p:ph type="subTitle" idx="1"/>
          </p:nvPr>
        </p:nvSpPr>
        <p:spPr>
          <a:xfrm>
            <a:off x="685800" y="3886200"/>
            <a:ext cx="7772400" cy="1752600"/>
          </a:xfrm>
        </p:spPr>
        <p:txBody>
          <a:bodyPr bIns="0">
            <a:normAutofit/>
          </a:bodyPr>
          <a:lstStyle>
            <a:lvl1pPr marL="0" indent="0" algn="l">
              <a:buNone/>
              <a:defRPr sz="18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3561E-BB66-4246-8522-5B2F1C8CF1AB}" type="slidenum">
              <a:rPr lang="en-US"/>
              <a:pPr>
                <a:defRPr/>
              </a:pPr>
              <a:t>‹#›</a:t>
            </a:fld>
            <a:endParaRPr lang="en-US"/>
          </a:p>
        </p:txBody>
      </p:sp>
    </p:spTree>
    <p:extLst>
      <p:ext uri="{BB962C8B-B14F-4D97-AF65-F5344CB8AC3E}">
        <p14:creationId xmlns:p14="http://schemas.microsoft.com/office/powerpoint/2010/main" val="252133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1325"/>
            <a:ext cx="2057400" cy="441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11325"/>
            <a:ext cx="6019800" cy="441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834FED-15FD-470E-B949-966E92027F5D}" type="slidenum">
              <a:rPr lang="en-US"/>
              <a:pPr>
                <a:defRPr/>
              </a:pPr>
              <a:t>‹#›</a:t>
            </a:fld>
            <a:endParaRPr lang="en-US"/>
          </a:p>
        </p:txBody>
      </p:sp>
    </p:spTree>
    <p:extLst>
      <p:ext uri="{BB962C8B-B14F-4D97-AF65-F5344CB8AC3E}">
        <p14:creationId xmlns:p14="http://schemas.microsoft.com/office/powerpoint/2010/main" val="315134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rIns="0" bIns="0"/>
          <a:lstStyle>
            <a:lvl1pPr marL="228600" indent="-228600">
              <a:defRPr sz="2400">
                <a:latin typeface="Palatino Linotype"/>
                <a:cs typeface="Palatino Linotype"/>
              </a:defRPr>
            </a:lvl1pPr>
            <a:lvl2pPr marL="455613" indent="-227013">
              <a:defRPr sz="2400">
                <a:latin typeface="Palatino Linotype"/>
                <a:cs typeface="Palatino Linotype"/>
              </a:defRPr>
            </a:lvl2pPr>
            <a:lvl3pPr marL="684213" indent="-228600">
              <a:defRPr sz="2400">
                <a:latin typeface="Palatino Linotype"/>
                <a:cs typeface="Palatino Linotype"/>
              </a:defRPr>
            </a:lvl3pPr>
            <a:lvl4pPr marL="911225" indent="-227013">
              <a:defRPr>
                <a:latin typeface="Palatino Linotype"/>
                <a:cs typeface="Palatino Linotype"/>
              </a:defRPr>
            </a:lvl4pPr>
            <a:lvl5pPr marL="1139825" indent="-228600">
              <a:defRPr>
                <a:latin typeface="Palatino Linotype"/>
                <a:cs typeface="Palatino Linotyp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7B7A68-4283-4F1E-9D18-528864D9A797}" type="slidenum">
              <a:rPr lang="en-US"/>
              <a:pPr>
                <a:defRPr/>
              </a:pPr>
              <a:t>‹#›</a:t>
            </a:fld>
            <a:endParaRPr lang="en-US"/>
          </a:p>
        </p:txBody>
      </p:sp>
    </p:spTree>
    <p:extLst>
      <p:ext uri="{BB962C8B-B14F-4D97-AF65-F5344CB8AC3E}">
        <p14:creationId xmlns:p14="http://schemas.microsoft.com/office/powerpoint/2010/main" val="383176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808913" cy="1362075"/>
          </a:xfrm>
        </p:spPr>
        <p:txBody>
          <a:bodyPr anchor="t">
            <a:normAutofit/>
          </a:bodyPr>
          <a:lstStyle>
            <a:lvl1pPr algn="l">
              <a:defRPr sz="3600" b="0" i="0" cap="none">
                <a:latin typeface="Palatino Linotype"/>
                <a:cs typeface="Palatino Linotype"/>
              </a:defRPr>
            </a:lvl1pPr>
          </a:lstStyle>
          <a:p>
            <a:r>
              <a:rPr lang="en-US" smtClean="0"/>
              <a:t>Click to edit Master title style</a:t>
            </a:r>
            <a:endParaRPr lang="en-US"/>
          </a:p>
        </p:txBody>
      </p:sp>
      <p:sp>
        <p:nvSpPr>
          <p:cNvPr id="3" name="Text Placeholder 2"/>
          <p:cNvSpPr>
            <a:spLocks noGrp="1"/>
          </p:cNvSpPr>
          <p:nvPr>
            <p:ph type="body" idx="1"/>
          </p:nvPr>
        </p:nvSpPr>
        <p:spPr>
          <a:xfrm>
            <a:off x="681038" y="2906713"/>
            <a:ext cx="7813675" cy="1400017"/>
          </a:xfrm>
        </p:spPr>
        <p:txBody>
          <a:bodyPr rIns="0" bIns="0" anchor="b"/>
          <a:lstStyle>
            <a:lvl1pPr marL="0" indent="0">
              <a:buNone/>
              <a:defRPr sz="2000" b="1">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2521-5AEB-4469-9F5E-5F706449496B}" type="slidenum">
              <a:rPr lang="en-US"/>
              <a:pPr>
                <a:defRPr/>
              </a:pPr>
              <a:t>‹#›</a:t>
            </a:fld>
            <a:endParaRPr lang="en-US"/>
          </a:p>
        </p:txBody>
      </p:sp>
    </p:spTree>
    <p:extLst>
      <p:ext uri="{BB962C8B-B14F-4D97-AF65-F5344CB8AC3E}">
        <p14:creationId xmlns:p14="http://schemas.microsoft.com/office/powerpoint/2010/main" val="2881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711325"/>
            <a:ext cx="3814762" cy="4414838"/>
          </a:xfrm>
        </p:spPr>
        <p:txBody>
          <a:bodyPr rIns="0" b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990" y="1711325"/>
            <a:ext cx="3883809" cy="4414838"/>
          </a:xfrm>
        </p:spPr>
        <p:txBody>
          <a:bodyPr r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958114-8713-4122-8B33-19DFEA95F284}" type="slidenum">
              <a:rPr lang="en-US"/>
              <a:pPr>
                <a:defRPr/>
              </a:pPr>
              <a:t>‹#›</a:t>
            </a:fld>
            <a:endParaRPr lang="en-US"/>
          </a:p>
        </p:txBody>
      </p:sp>
    </p:spTree>
    <p:extLst>
      <p:ext uri="{BB962C8B-B14F-4D97-AF65-F5344CB8AC3E}">
        <p14:creationId xmlns:p14="http://schemas.microsoft.com/office/powerpoint/2010/main" val="288401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B75B6C-CB21-4C19-BDFF-BD2B1D4ABA1A}" type="slidenum">
              <a:rPr lang="en-US"/>
              <a:pPr>
                <a:defRPr/>
              </a:pPr>
              <a:t>‹#›</a:t>
            </a:fld>
            <a:endParaRPr lang="en-US"/>
          </a:p>
        </p:txBody>
      </p:sp>
    </p:spTree>
    <p:extLst>
      <p:ext uri="{BB962C8B-B14F-4D97-AF65-F5344CB8AC3E}">
        <p14:creationId xmlns:p14="http://schemas.microsoft.com/office/powerpoint/2010/main" val="3645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A1794D-D72C-478D-88AC-A1625E831E72}" type="slidenum">
              <a:rPr lang="en-US"/>
              <a:pPr>
                <a:defRPr/>
              </a:pPr>
              <a:t>‹#›</a:t>
            </a:fld>
            <a:endParaRPr lang="en-US"/>
          </a:p>
        </p:txBody>
      </p:sp>
    </p:spTree>
    <p:extLst>
      <p:ext uri="{BB962C8B-B14F-4D97-AF65-F5344CB8AC3E}">
        <p14:creationId xmlns:p14="http://schemas.microsoft.com/office/powerpoint/2010/main" val="359681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38" y="1180484"/>
            <a:ext cx="2784475" cy="887398"/>
          </a:xfrm>
        </p:spPr>
        <p:txBody>
          <a:bodyPr anchor="b">
            <a:normAutofit/>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1719140"/>
            <a:ext cx="5111750" cy="4529138"/>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1038" y="2198139"/>
            <a:ext cx="2784475" cy="4050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CCE1E6-059E-427A-94F4-10FA924F446E}" type="slidenum">
              <a:rPr lang="en-US"/>
              <a:pPr>
                <a:defRPr/>
              </a:pPr>
              <a:t>‹#›</a:t>
            </a:fld>
            <a:endParaRPr lang="en-US"/>
          </a:p>
        </p:txBody>
      </p:sp>
    </p:spTree>
    <p:extLst>
      <p:ext uri="{BB962C8B-B14F-4D97-AF65-F5344CB8AC3E}">
        <p14:creationId xmlns:p14="http://schemas.microsoft.com/office/powerpoint/2010/main" val="86022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505022"/>
            <a:ext cx="5486400" cy="566738"/>
          </a:xfrm>
        </p:spPr>
        <p:txBody>
          <a:bodyPr anchor="b"/>
          <a:lstStyle>
            <a:lvl1pPr algn="l">
              <a:defRPr sz="2000" b="0">
                <a:solidFill>
                  <a:srgbClr val="000000"/>
                </a:solidFill>
                <a:latin typeface="Palatino Linotype"/>
                <a:cs typeface="Palatino Linotype"/>
              </a:defRPr>
            </a:lvl1pPr>
          </a:lstStyle>
          <a:p>
            <a:r>
              <a:rPr lang="en-US" smtClean="0"/>
              <a:t>Click to edit Master title style</a:t>
            </a:r>
            <a:endParaRPr lang="en-US"/>
          </a:p>
        </p:txBody>
      </p:sp>
      <p:sp>
        <p:nvSpPr>
          <p:cNvPr id="3" name="Picture Placeholder 2"/>
          <p:cNvSpPr>
            <a:spLocks noGrp="1"/>
          </p:cNvSpPr>
          <p:nvPr>
            <p:ph type="pic" idx="1"/>
          </p:nvPr>
        </p:nvSpPr>
        <p:spPr>
          <a:xfrm>
            <a:off x="685800" y="1750372"/>
            <a:ext cx="7772349" cy="388842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6071760"/>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A9A71E-D1C0-47DB-9C5C-A96DF4D3890F}" type="slidenum">
              <a:rPr lang="en-US"/>
              <a:pPr>
                <a:defRPr/>
              </a:pPr>
              <a:t>‹#›</a:t>
            </a:fld>
            <a:endParaRPr lang="en-US"/>
          </a:p>
        </p:txBody>
      </p:sp>
    </p:spTree>
    <p:extLst>
      <p:ext uri="{BB962C8B-B14F-4D97-AF65-F5344CB8AC3E}">
        <p14:creationId xmlns:p14="http://schemas.microsoft.com/office/powerpoint/2010/main" val="204274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2A1CDA-3691-41EC-BDFA-F85FDB68AB95}" type="slidenum">
              <a:rPr lang="en-US"/>
              <a:pPr>
                <a:defRPr/>
              </a:pPr>
              <a:t>‹#›</a:t>
            </a:fld>
            <a:endParaRPr lang="en-US"/>
          </a:p>
        </p:txBody>
      </p:sp>
    </p:spTree>
    <p:extLst>
      <p:ext uri="{BB962C8B-B14F-4D97-AF65-F5344CB8AC3E}">
        <p14:creationId xmlns:p14="http://schemas.microsoft.com/office/powerpoint/2010/main" val="296444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Queens ppt artwork B.ai"/>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1038" y="0"/>
            <a:ext cx="6122987"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81038" y="1711325"/>
            <a:ext cx="8005762"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85800" y="6496050"/>
            <a:ext cx="909638" cy="365125"/>
          </a:xfrm>
          <a:prstGeom prst="rect">
            <a:avLst/>
          </a:prstGeom>
        </p:spPr>
        <p:txBody>
          <a:bodyPr vert="horz" lIns="0" tIns="0" rIns="0" bIns="0" rtlCol="0" anchor="t"/>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1319213" y="6496050"/>
            <a:ext cx="3176587" cy="365125"/>
          </a:xfrm>
          <a:prstGeom prst="rect">
            <a:avLst/>
          </a:prstGeom>
        </p:spPr>
        <p:txBody>
          <a:bodyPr vert="horz" lIns="0" tIns="0" rIns="0" bIns="0" rtlCol="0" anchor="t"/>
          <a:lstStyle>
            <a:lvl1pPr algn="l">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496050"/>
            <a:ext cx="1905000" cy="365125"/>
          </a:xfrm>
          <a:prstGeom prst="rect">
            <a:avLst/>
          </a:prstGeom>
        </p:spPr>
        <p:txBody>
          <a:bodyPr vert="horz" lIns="0" tIns="0" rIns="0" bIns="0" rtlCol="0" anchor="t"/>
          <a:lstStyle>
            <a:lvl1pPr algn="r">
              <a:defRPr sz="1200">
                <a:solidFill>
                  <a:schemeClr val="tx1">
                    <a:tint val="75000"/>
                  </a:schemeClr>
                </a:solidFill>
                <a:latin typeface="Arial" charset="0"/>
              </a:defRPr>
            </a:lvl1pPr>
          </a:lstStyle>
          <a:p>
            <a:pPr>
              <a:defRPr/>
            </a:pPr>
            <a:fld id="{120BEC41-584C-421F-B3AD-ECC23726C0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Lst>
  <p:txStyles>
    <p:titleStyle>
      <a:lvl1pPr algn="l" defTabSz="457200" rtl="0" eaLnBrk="0" fontAlgn="base" hangingPunct="0">
        <a:lnSpc>
          <a:spcPts val="2400"/>
        </a:lnSpc>
        <a:spcBef>
          <a:spcPct val="0"/>
        </a:spcBef>
        <a:spcAft>
          <a:spcPct val="0"/>
        </a:spcAft>
        <a:defRPr sz="2400" b="1" kern="1200">
          <a:solidFill>
            <a:schemeClr val="accent1"/>
          </a:solidFill>
          <a:latin typeface="+mj-lt"/>
          <a:ea typeface="+mj-ea"/>
          <a:cs typeface="+mj-cs"/>
        </a:defRPr>
      </a:lvl1pPr>
      <a:lvl2pPr algn="l" defTabSz="457200" rtl="0" eaLnBrk="0" fontAlgn="base" hangingPunct="0">
        <a:lnSpc>
          <a:spcPts val="2400"/>
        </a:lnSpc>
        <a:spcBef>
          <a:spcPct val="0"/>
        </a:spcBef>
        <a:spcAft>
          <a:spcPct val="0"/>
        </a:spcAft>
        <a:defRPr sz="2400" b="1">
          <a:solidFill>
            <a:schemeClr val="accent1"/>
          </a:solidFill>
          <a:latin typeface="Calibri" pitchFamily="34" charset="0"/>
        </a:defRPr>
      </a:lvl2pPr>
      <a:lvl3pPr algn="l" defTabSz="457200" rtl="0" eaLnBrk="0" fontAlgn="base" hangingPunct="0">
        <a:lnSpc>
          <a:spcPts val="2400"/>
        </a:lnSpc>
        <a:spcBef>
          <a:spcPct val="0"/>
        </a:spcBef>
        <a:spcAft>
          <a:spcPct val="0"/>
        </a:spcAft>
        <a:defRPr sz="2400" b="1">
          <a:solidFill>
            <a:schemeClr val="accent1"/>
          </a:solidFill>
          <a:latin typeface="Calibri" pitchFamily="34" charset="0"/>
        </a:defRPr>
      </a:lvl3pPr>
      <a:lvl4pPr algn="l" defTabSz="457200" rtl="0" eaLnBrk="0" fontAlgn="base" hangingPunct="0">
        <a:lnSpc>
          <a:spcPts val="2400"/>
        </a:lnSpc>
        <a:spcBef>
          <a:spcPct val="0"/>
        </a:spcBef>
        <a:spcAft>
          <a:spcPct val="0"/>
        </a:spcAft>
        <a:defRPr sz="2400" b="1">
          <a:solidFill>
            <a:schemeClr val="accent1"/>
          </a:solidFill>
          <a:latin typeface="Calibri" pitchFamily="34" charset="0"/>
        </a:defRPr>
      </a:lvl4pPr>
      <a:lvl5pPr algn="l" defTabSz="457200" rtl="0" eaLnBrk="0" fontAlgn="base" hangingPunct="0">
        <a:lnSpc>
          <a:spcPts val="2400"/>
        </a:lnSpc>
        <a:spcBef>
          <a:spcPct val="0"/>
        </a:spcBef>
        <a:spcAft>
          <a:spcPct val="0"/>
        </a:spcAft>
        <a:defRPr sz="2400" b="1">
          <a:solidFill>
            <a:schemeClr val="accent1"/>
          </a:solidFill>
          <a:latin typeface="Calibri" pitchFamily="34" charset="0"/>
        </a:defRPr>
      </a:lvl5pPr>
      <a:lvl6pPr marL="457200" algn="l" defTabSz="457200" rtl="0" fontAlgn="base">
        <a:lnSpc>
          <a:spcPts val="2400"/>
        </a:lnSpc>
        <a:spcBef>
          <a:spcPct val="0"/>
        </a:spcBef>
        <a:spcAft>
          <a:spcPct val="0"/>
        </a:spcAft>
        <a:defRPr sz="2400" b="1">
          <a:solidFill>
            <a:schemeClr val="accent1"/>
          </a:solidFill>
          <a:latin typeface="Calibri" pitchFamily="34" charset="0"/>
        </a:defRPr>
      </a:lvl6pPr>
      <a:lvl7pPr marL="914400" algn="l" defTabSz="457200" rtl="0" fontAlgn="base">
        <a:lnSpc>
          <a:spcPts val="2400"/>
        </a:lnSpc>
        <a:spcBef>
          <a:spcPct val="0"/>
        </a:spcBef>
        <a:spcAft>
          <a:spcPct val="0"/>
        </a:spcAft>
        <a:defRPr sz="2400" b="1">
          <a:solidFill>
            <a:schemeClr val="accent1"/>
          </a:solidFill>
          <a:latin typeface="Calibri" pitchFamily="34" charset="0"/>
        </a:defRPr>
      </a:lvl7pPr>
      <a:lvl8pPr marL="1371600" algn="l" defTabSz="457200" rtl="0" fontAlgn="base">
        <a:lnSpc>
          <a:spcPts val="2400"/>
        </a:lnSpc>
        <a:spcBef>
          <a:spcPct val="0"/>
        </a:spcBef>
        <a:spcAft>
          <a:spcPct val="0"/>
        </a:spcAft>
        <a:defRPr sz="2400" b="1">
          <a:solidFill>
            <a:schemeClr val="accent1"/>
          </a:solidFill>
          <a:latin typeface="Calibri" pitchFamily="34" charset="0"/>
        </a:defRPr>
      </a:lvl8pPr>
      <a:lvl9pPr marL="1828800" algn="l" defTabSz="457200" rtl="0" fontAlgn="base">
        <a:lnSpc>
          <a:spcPts val="2400"/>
        </a:lnSpc>
        <a:spcBef>
          <a:spcPct val="0"/>
        </a:spcBef>
        <a:spcAft>
          <a:spcPct val="0"/>
        </a:spcAft>
        <a:defRPr sz="2400" b="1">
          <a:solidFill>
            <a:schemeClr val="accent1"/>
          </a:solidFill>
          <a:latin typeface="Calibri" pitchFamily="34" charset="0"/>
        </a:defRPr>
      </a:lvl9pPr>
    </p:titleStyle>
    <p:bodyStyle>
      <a:lvl1pPr marL="228600" indent="-228600" algn="l" defTabSz="457200" rtl="0" eaLnBrk="0" fontAlgn="base" hangingPunct="0">
        <a:spcBef>
          <a:spcPct val="20000"/>
        </a:spcBef>
        <a:spcAft>
          <a:spcPct val="0"/>
        </a:spcAft>
        <a:buFont typeface="Arial" pitchFamily="34" charset="0"/>
        <a:buChar char="•"/>
        <a:defRPr sz="2400" kern="1200">
          <a:solidFill>
            <a:schemeClr val="tx1"/>
          </a:solidFill>
          <a:latin typeface="Palatino Linotype"/>
          <a:ea typeface="Palatino Linotype" pitchFamily="18" charset="0"/>
          <a:cs typeface="Palatino Linotype"/>
        </a:defRPr>
      </a:lvl1pPr>
      <a:lvl2pPr marL="455613" indent="-227013" algn="l" defTabSz="457200" rtl="0" eaLnBrk="0" fontAlgn="base" hangingPunct="0">
        <a:spcBef>
          <a:spcPct val="20000"/>
        </a:spcBef>
        <a:spcAft>
          <a:spcPct val="0"/>
        </a:spcAft>
        <a:buFont typeface="Arial" pitchFamily="34" charset="0"/>
        <a:buChar char="–"/>
        <a:defRPr sz="2400" kern="1200">
          <a:solidFill>
            <a:schemeClr val="tx1"/>
          </a:solidFill>
          <a:latin typeface="Palatino Linotype"/>
          <a:ea typeface="Palatino Linotype" pitchFamily="18" charset="0"/>
          <a:cs typeface="Palatino Linotype"/>
        </a:defRPr>
      </a:lvl2pPr>
      <a:lvl3pPr marL="684213" indent="-228600" algn="l" defTabSz="457200" rtl="0" eaLnBrk="0" fontAlgn="base" hangingPunct="0">
        <a:spcBef>
          <a:spcPct val="20000"/>
        </a:spcBef>
        <a:spcAft>
          <a:spcPct val="0"/>
        </a:spcAft>
        <a:buFont typeface="Arial" pitchFamily="34" charset="0"/>
        <a:buChar char="•"/>
        <a:defRPr sz="2400" kern="1200">
          <a:solidFill>
            <a:schemeClr val="tx1"/>
          </a:solidFill>
          <a:latin typeface="Palatino Linotype"/>
          <a:ea typeface="Palatino Linotype" pitchFamily="18" charset="0"/>
          <a:cs typeface="Palatino Linotype"/>
        </a:defRPr>
      </a:lvl3pPr>
      <a:lvl4pPr marL="911225" indent="-227013" algn="l" defTabSz="457200" rtl="0" eaLnBrk="0" fontAlgn="base" hangingPunct="0">
        <a:spcBef>
          <a:spcPct val="20000"/>
        </a:spcBef>
        <a:spcAft>
          <a:spcPct val="0"/>
        </a:spcAft>
        <a:buFont typeface="Arial" pitchFamily="34" charset="0"/>
        <a:buChar char="–"/>
        <a:defRPr sz="2000" kern="1200">
          <a:solidFill>
            <a:schemeClr val="tx1"/>
          </a:solidFill>
          <a:latin typeface="Palatino Linotype"/>
          <a:ea typeface="Palatino Linotype" pitchFamily="18" charset="0"/>
          <a:cs typeface="Palatino Linotype"/>
        </a:defRPr>
      </a:lvl4pPr>
      <a:lvl5pPr marL="1139825" indent="-228600" algn="l" defTabSz="457200" rtl="0" eaLnBrk="0" fontAlgn="base" hangingPunct="0">
        <a:spcBef>
          <a:spcPct val="20000"/>
        </a:spcBef>
        <a:spcAft>
          <a:spcPct val="0"/>
        </a:spcAft>
        <a:buFont typeface="Arial" pitchFamily="34" charset="0"/>
        <a:buChar char="»"/>
        <a:defRPr sz="2000" kern="1200">
          <a:solidFill>
            <a:schemeClr val="tx1"/>
          </a:solidFill>
          <a:latin typeface="Palatino Linotype"/>
          <a:ea typeface="Palatino Linotype" pitchFamily="18" charset="0"/>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5357813"/>
            <a:ext cx="1538287"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42938" y="2564904"/>
            <a:ext cx="7777162" cy="1470025"/>
          </a:xfrm>
        </p:spPr>
        <p:txBody>
          <a:bodyPr rtlCol="0">
            <a:normAutofit fontScale="90000"/>
          </a:bodyPr>
          <a:lstStyle/>
          <a:p>
            <a:pPr eaLnBrk="1" fontAlgn="auto" hangingPunct="1">
              <a:spcAft>
                <a:spcPts val="0"/>
              </a:spcAft>
              <a:defRPr/>
            </a:pPr>
            <a:r>
              <a:rPr lang="en-US" sz="5400" dirty="0" smtClean="0">
                <a:solidFill>
                  <a:schemeClr val="accent3">
                    <a:lumMod val="90000"/>
                    <a:lumOff val="10000"/>
                  </a:schemeClr>
                </a:solidFill>
                <a:latin typeface="+mn-lt"/>
              </a:rPr>
              <a:t>Employment Equity in PSE:</a:t>
            </a:r>
            <a:br>
              <a:rPr lang="en-US" sz="5400" dirty="0" smtClean="0">
                <a:solidFill>
                  <a:schemeClr val="accent3">
                    <a:lumMod val="90000"/>
                    <a:lumOff val="10000"/>
                  </a:schemeClr>
                </a:solidFill>
                <a:latin typeface="+mn-lt"/>
              </a:rPr>
            </a:br>
            <a:r>
              <a:rPr lang="en-US" sz="5400" dirty="0" smtClean="0">
                <a:solidFill>
                  <a:schemeClr val="accent3">
                    <a:lumMod val="90000"/>
                    <a:lumOff val="10000"/>
                  </a:schemeClr>
                </a:solidFill>
                <a:latin typeface="+mn-lt"/>
              </a:rPr>
              <a:t> </a:t>
            </a:r>
            <a:br>
              <a:rPr lang="en-US" sz="5400" dirty="0" smtClean="0">
                <a:solidFill>
                  <a:schemeClr val="accent3">
                    <a:lumMod val="90000"/>
                    <a:lumOff val="10000"/>
                  </a:schemeClr>
                </a:solidFill>
                <a:latin typeface="+mn-lt"/>
              </a:rPr>
            </a:br>
            <a:r>
              <a:rPr lang="en-US" sz="5400" dirty="0" smtClean="0">
                <a:solidFill>
                  <a:schemeClr val="accent3">
                    <a:lumMod val="90000"/>
                    <a:lumOff val="10000"/>
                  </a:schemeClr>
                </a:solidFill>
                <a:latin typeface="+mn-lt"/>
              </a:rPr>
              <a:t>An Unfinished Journey</a:t>
            </a:r>
            <a:br>
              <a:rPr lang="en-US" sz="5400" dirty="0" smtClean="0">
                <a:solidFill>
                  <a:schemeClr val="accent3">
                    <a:lumMod val="90000"/>
                    <a:lumOff val="10000"/>
                  </a:schemeClr>
                </a:solidFill>
                <a:latin typeface="+mn-lt"/>
              </a:rPr>
            </a:br>
            <a:r>
              <a:rPr lang="en-US" sz="5400" dirty="0" smtClean="0">
                <a:solidFill>
                  <a:schemeClr val="accent3">
                    <a:lumMod val="90000"/>
                    <a:lumOff val="10000"/>
                  </a:schemeClr>
                </a:solidFill>
                <a:latin typeface="+mn-lt"/>
              </a:rPr>
              <a:t> </a:t>
            </a:r>
            <a:r>
              <a:rPr lang="en-US" dirty="0" smtClean="0"/>
              <a:t/>
            </a:r>
            <a:br>
              <a:rPr lang="en-US" dirty="0" smtClean="0"/>
            </a:br>
            <a:r>
              <a:rPr lang="en-US" dirty="0"/>
              <a:t/>
            </a:r>
            <a:br>
              <a:rPr lang="en-US" dirty="0"/>
            </a:br>
            <a:endParaRPr lang="en-US" sz="2000" dirty="0">
              <a:solidFill>
                <a:schemeClr val="accent3">
                  <a:lumMod val="90000"/>
                  <a:lumOff val="10000"/>
                </a:schemeClr>
              </a:solidFill>
              <a:latin typeface="+mj-lt"/>
            </a:endParaRPr>
          </a:p>
        </p:txBody>
      </p:sp>
      <p:sp>
        <p:nvSpPr>
          <p:cNvPr id="3" name="TextBox 2"/>
          <p:cNvSpPr txBox="1"/>
          <p:nvPr/>
        </p:nvSpPr>
        <p:spPr>
          <a:xfrm>
            <a:off x="2555875" y="5357813"/>
            <a:ext cx="4032250" cy="1200150"/>
          </a:xfrm>
          <a:prstGeom prst="rect">
            <a:avLst/>
          </a:prstGeom>
          <a:noFill/>
        </p:spPr>
        <p:txBody>
          <a:bodyPr>
            <a:spAutoFit/>
          </a:bodyPr>
          <a:lstStyle/>
          <a:p>
            <a:pPr>
              <a:defRPr/>
            </a:pPr>
            <a:r>
              <a:rPr lang="en-US" i="1" dirty="0">
                <a:latin typeface="+mj-lt"/>
              </a:rPr>
              <a:t>The Equity Office</a:t>
            </a:r>
          </a:p>
          <a:p>
            <a:pPr>
              <a:defRPr/>
            </a:pPr>
            <a:r>
              <a:rPr lang="en-US" i="1" dirty="0">
                <a:latin typeface="+mj-lt"/>
              </a:rPr>
              <a:t>B513 Mackintosh Corry Hall</a:t>
            </a:r>
          </a:p>
          <a:p>
            <a:pPr>
              <a:defRPr/>
            </a:pPr>
            <a:r>
              <a:rPr lang="en-US" i="1" dirty="0">
                <a:latin typeface="+mj-lt"/>
              </a:rPr>
              <a:t>613-533-2563</a:t>
            </a:r>
          </a:p>
          <a:p>
            <a:pPr>
              <a:defRPr/>
            </a:pPr>
            <a:r>
              <a:rPr lang="en-US" i="1" dirty="0">
                <a:latin typeface="+mj-lt"/>
              </a:rPr>
              <a:t>equity@queensu.ca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a:bodyPr>
          <a:lstStyle/>
          <a:p>
            <a:pPr eaLnBrk="1" fontAlgn="auto" hangingPunct="1">
              <a:spcAft>
                <a:spcPts val="0"/>
              </a:spcAft>
              <a:defRPr/>
            </a:pPr>
            <a:r>
              <a:rPr lang="en-US" sz="2800" dirty="0">
                <a:solidFill>
                  <a:schemeClr val="accent1">
                    <a:satMod val="150000"/>
                  </a:schemeClr>
                </a:solidFill>
              </a:rPr>
              <a:t>Ontario Human Rights </a:t>
            </a:r>
            <a:r>
              <a:rPr lang="en-US" sz="2800" dirty="0" smtClean="0">
                <a:solidFill>
                  <a:schemeClr val="accent1">
                    <a:satMod val="150000"/>
                  </a:schemeClr>
                </a:solidFill>
              </a:rPr>
              <a:t>Code (OHRC)</a:t>
            </a:r>
            <a:endParaRPr lang="en-US" sz="2800" dirty="0">
              <a:solidFill>
                <a:schemeClr val="accent1">
                  <a:satMod val="150000"/>
                </a:schemeClr>
              </a:solidFill>
            </a:endParaRPr>
          </a:p>
        </p:txBody>
      </p:sp>
      <p:sp>
        <p:nvSpPr>
          <p:cNvPr id="14339" name="Rectangle 3"/>
          <p:cNvSpPr>
            <a:spLocks noGrp="1" noChangeArrowheads="1"/>
          </p:cNvSpPr>
          <p:nvPr>
            <p:ph idx="1"/>
          </p:nvPr>
        </p:nvSpPr>
        <p:spPr/>
        <p:txBody>
          <a:bodyPr rtlCol="0">
            <a:normAutofit/>
          </a:bodyPr>
          <a:lstStyle/>
          <a:p>
            <a:pPr marL="0" indent="0" eaLnBrk="1" fontAlgn="auto" hangingPunct="1">
              <a:spcAft>
                <a:spcPts val="0"/>
              </a:spcAft>
              <a:buFont typeface="Wingdings 2" pitchFamily="18" charset="2"/>
              <a:buNone/>
              <a:defRPr/>
            </a:pPr>
            <a:endParaRPr lang="en-US" dirty="0" smtClean="0">
              <a:latin typeface="+mn-lt"/>
              <a:ea typeface="+mn-ea"/>
            </a:endParaRPr>
          </a:p>
          <a:p>
            <a:pPr marL="0" indent="0" eaLnBrk="1" fontAlgn="auto" hangingPunct="1">
              <a:spcAft>
                <a:spcPts val="0"/>
              </a:spcAft>
              <a:buFont typeface="Wingdings 2" pitchFamily="18" charset="2"/>
              <a:buNone/>
              <a:defRPr/>
            </a:pPr>
            <a:r>
              <a:rPr lang="en-US" dirty="0" smtClean="0">
                <a:latin typeface="+mn-lt"/>
                <a:ea typeface="+mn-ea"/>
              </a:rPr>
              <a:t>In the area of employment, the </a:t>
            </a:r>
            <a:r>
              <a:rPr lang="en-US" i="1" dirty="0" smtClean="0">
                <a:latin typeface="+mn-lt"/>
                <a:ea typeface="+mn-ea"/>
              </a:rPr>
              <a:t>Ontario Human Rights Code </a:t>
            </a:r>
            <a:r>
              <a:rPr lang="en-US" dirty="0" smtClean="0">
                <a:latin typeface="+mn-lt"/>
                <a:ea typeface="+mn-ea"/>
              </a:rPr>
              <a:t>prohibits discrimination specifically on the following grounds:</a:t>
            </a:r>
          </a:p>
          <a:p>
            <a:pPr marL="0" indent="0" eaLnBrk="1" fontAlgn="auto" hangingPunct="1">
              <a:spcAft>
                <a:spcPts val="0"/>
              </a:spcAft>
              <a:buFont typeface="Wingdings 2" pitchFamily="18" charset="2"/>
              <a:buNone/>
              <a:defRPr/>
            </a:pPr>
            <a:endParaRPr lang="en-US" dirty="0" smtClean="0">
              <a:latin typeface="+mn-lt"/>
              <a:ea typeface="+mn-ea"/>
            </a:endParaRPr>
          </a:p>
          <a:p>
            <a:pPr lvl="1" eaLnBrk="1" fontAlgn="auto" hangingPunct="1">
              <a:spcAft>
                <a:spcPts val="0"/>
              </a:spcAft>
              <a:buFont typeface="Arial" pitchFamily="34" charset="0"/>
              <a:buChar char="•"/>
              <a:defRPr/>
            </a:pPr>
            <a:r>
              <a:rPr lang="en-US" dirty="0" smtClean="0">
                <a:latin typeface="+mn-lt"/>
                <a:ea typeface="+mn-ea"/>
              </a:rPr>
              <a:t>race, ancestry, place of origin, </a:t>
            </a:r>
            <a:r>
              <a:rPr lang="en-US" dirty="0" err="1" smtClean="0">
                <a:latin typeface="+mn-lt"/>
                <a:ea typeface="+mn-ea"/>
              </a:rPr>
              <a:t>colour</a:t>
            </a:r>
            <a:r>
              <a:rPr lang="en-US" dirty="0" smtClean="0">
                <a:latin typeface="+mn-lt"/>
                <a:ea typeface="+mn-ea"/>
              </a:rPr>
              <a:t>, ethnic origin, citizenship, creed, sex, sexual orientation, </a:t>
            </a:r>
            <a:r>
              <a:rPr lang="en-US" dirty="0">
                <a:latin typeface="+mn-lt"/>
              </a:rPr>
              <a:t>gender identity, gender </a:t>
            </a:r>
            <a:r>
              <a:rPr lang="en-US" dirty="0" smtClean="0">
                <a:latin typeface="+mn-lt"/>
              </a:rPr>
              <a:t>expression, </a:t>
            </a:r>
            <a:r>
              <a:rPr lang="en-US" dirty="0" smtClean="0">
                <a:latin typeface="+mn-lt"/>
                <a:ea typeface="+mn-ea"/>
              </a:rPr>
              <a:t>age, record of offences, marital status, family status or disability (Article 5)</a:t>
            </a:r>
          </a:p>
          <a:p>
            <a:pPr lvl="1" eaLnBrk="1" fontAlgn="auto" hangingPunct="1">
              <a:spcAft>
                <a:spcPts val="0"/>
              </a:spcAft>
              <a:buFont typeface="Arial" pitchFamily="34" charset="0"/>
              <a:buChar char="•"/>
              <a:defRPr/>
            </a:pPr>
            <a:endParaRPr lang="en-US" dirty="0">
              <a:latin typeface="+mn-lt"/>
              <a:ea typeface="+mn-ea"/>
            </a:endParaRPr>
          </a:p>
          <a:p>
            <a:pPr marL="228600" lvl="1" indent="0" eaLnBrk="1" fontAlgn="auto" hangingPunct="1">
              <a:spcAft>
                <a:spcPts val="0"/>
              </a:spcAft>
              <a:buNone/>
              <a:defRPr/>
            </a:pPr>
            <a:r>
              <a:rPr lang="en-US" dirty="0" smtClean="0">
                <a:latin typeface="+mn-lt"/>
                <a:ea typeface="+mn-ea"/>
              </a:rPr>
              <a:t>The Code is quasi-constitutional: MUST be read into all Collective Agreements</a:t>
            </a:r>
          </a:p>
          <a:p>
            <a:pPr lvl="1" eaLnBrk="1" fontAlgn="auto" hangingPunct="1">
              <a:spcAft>
                <a:spcPts val="0"/>
              </a:spcAft>
              <a:buFont typeface="Arial" pitchFamily="34" charset="0"/>
              <a:buChar char="•"/>
              <a:defRPr/>
            </a:pPr>
            <a:endParaRPr lang="en-US" dirty="0">
              <a:latin typeface="+mn-lt"/>
              <a:ea typeface="+mn-ea"/>
            </a:endParaRPr>
          </a:p>
          <a:p>
            <a:pPr marL="228600" lvl="1" indent="0" eaLnBrk="1" fontAlgn="auto" hangingPunct="1">
              <a:spcAft>
                <a:spcPts val="0"/>
              </a:spcAft>
              <a:buNone/>
              <a:defRPr/>
            </a:pPr>
            <a:endParaRPr lang="en-US" dirty="0" smtClean="0">
              <a:latin typeface="+mn-lt"/>
              <a:ea typeface="+mn-ea"/>
            </a:endParaRPr>
          </a:p>
          <a:p>
            <a:pPr marL="228600" lvl="1" indent="0" eaLnBrk="1" fontAlgn="auto" hangingPunct="1">
              <a:spcAft>
                <a:spcPts val="0"/>
              </a:spcAft>
              <a:buNone/>
              <a:defRPr/>
            </a:pPr>
            <a:endParaRPr lang="en-US" dirty="0">
              <a:latin typeface="+mn-lt"/>
              <a:ea typeface="+mn-ea"/>
            </a:endParaRPr>
          </a:p>
        </p:txBody>
      </p:sp>
    </p:spTree>
    <p:extLst>
      <p:ext uri="{BB962C8B-B14F-4D97-AF65-F5344CB8AC3E}">
        <p14:creationId xmlns:p14="http://schemas.microsoft.com/office/powerpoint/2010/main" val="4246500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OHRC: Special Program</a:t>
            </a:r>
            <a:endParaRPr lang="en-CA" dirty="0"/>
          </a:p>
        </p:txBody>
      </p:sp>
      <p:sp>
        <p:nvSpPr>
          <p:cNvPr id="3" name="Content Placeholder 2"/>
          <p:cNvSpPr>
            <a:spLocks noGrp="1"/>
          </p:cNvSpPr>
          <p:nvPr>
            <p:ph idx="1"/>
          </p:nvPr>
        </p:nvSpPr>
        <p:spPr/>
        <p:txBody>
          <a:bodyPr/>
          <a:lstStyle/>
          <a:p>
            <a:r>
              <a:rPr lang="en-CA" dirty="0" smtClean="0">
                <a:latin typeface="+mn-lt"/>
              </a:rPr>
              <a:t>It is not considered discrimination to implement a special program designed to achieve or attempt to achieve equal opportunity or contributes to the elimination of discrimination(Article 14)</a:t>
            </a:r>
          </a:p>
          <a:p>
            <a:pPr lvl="1"/>
            <a:r>
              <a:rPr lang="en-CA" dirty="0" smtClean="0">
                <a:latin typeface="+mn-lt"/>
              </a:rPr>
              <a:t>Employment equity is such a program</a:t>
            </a:r>
          </a:p>
          <a:p>
            <a:endParaRPr lang="en-CA" dirty="0">
              <a:latin typeface="+mn-lt"/>
            </a:endParaRPr>
          </a:p>
          <a:p>
            <a:r>
              <a:rPr lang="en-CA" dirty="0" smtClean="0">
                <a:latin typeface="+mn-lt"/>
              </a:rPr>
              <a:t>Special employment: organization primarily engaged in serving the interests of persons identified by race, ancestry, place of origin, colour, ethnic origin, creed, sex, age, marital status or disabilities, gives preference - relies on the nature of the employment(Article 24)</a:t>
            </a:r>
            <a:endParaRPr lang="en-CA" dirty="0">
              <a:latin typeface="+mn-lt"/>
            </a:endParaRPr>
          </a:p>
        </p:txBody>
      </p:sp>
    </p:spTree>
    <p:extLst>
      <p:ext uri="{BB962C8B-B14F-4D97-AF65-F5344CB8AC3E}">
        <p14:creationId xmlns:p14="http://schemas.microsoft.com/office/powerpoint/2010/main" val="1342379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OHRC</a:t>
            </a:r>
            <a:r>
              <a:rPr lang="en-CA" dirty="0" smtClean="0"/>
              <a:t> – Disability and Accommodation</a:t>
            </a:r>
            <a:endParaRPr lang="en-CA" dirty="0"/>
          </a:p>
        </p:txBody>
      </p:sp>
      <p:sp>
        <p:nvSpPr>
          <p:cNvPr id="3" name="Content Placeholder 2"/>
          <p:cNvSpPr>
            <a:spLocks noGrp="1"/>
          </p:cNvSpPr>
          <p:nvPr>
            <p:ph idx="1"/>
          </p:nvPr>
        </p:nvSpPr>
        <p:spPr/>
        <p:txBody>
          <a:bodyPr/>
          <a:lstStyle/>
          <a:p>
            <a:pPr marL="0" indent="0">
              <a:buNone/>
            </a:pPr>
            <a:endParaRPr lang="en-CA" dirty="0" smtClean="0">
              <a:latin typeface="+mj-lt"/>
            </a:endParaRPr>
          </a:p>
          <a:p>
            <a:pPr marL="0" indent="0">
              <a:buNone/>
            </a:pPr>
            <a:r>
              <a:rPr lang="en-CA" dirty="0" smtClean="0">
                <a:latin typeface="+mj-lt"/>
              </a:rPr>
              <a:t>A right of a person under this Act is not infringed for the reason only that the person is incapable of performing or fulfilling the essential duties or requirements attending the exercise of the right because of disability.(17(1))</a:t>
            </a:r>
          </a:p>
          <a:p>
            <a:pPr marL="0" indent="0">
              <a:buNone/>
            </a:pPr>
            <a:endParaRPr lang="en-CA" dirty="0" smtClean="0">
              <a:latin typeface="+mj-lt"/>
            </a:endParaRPr>
          </a:p>
          <a:p>
            <a:pPr marL="0" indent="0">
              <a:buNone/>
            </a:pPr>
            <a:r>
              <a:rPr lang="en-CA" dirty="0" smtClean="0">
                <a:latin typeface="+mj-lt"/>
              </a:rPr>
              <a:t>No tribunal or court shall find a person incapable unless it is satisfied that the needs of the person cannot be accommodated without undue hardship on the person responsible for accommodating those needs, considering the cost, outside sources of funding, if any, and health and safety requirements. (17(2))</a:t>
            </a:r>
            <a:endParaRPr lang="en-CA" dirty="0">
              <a:latin typeface="+mj-lt"/>
            </a:endParaRPr>
          </a:p>
          <a:p>
            <a:pPr marL="0" indent="0">
              <a:buNone/>
            </a:pPr>
            <a:endParaRPr lang="en-CA" dirty="0"/>
          </a:p>
        </p:txBody>
      </p:sp>
    </p:spTree>
    <p:extLst>
      <p:ext uri="{BB962C8B-B14F-4D97-AF65-F5344CB8AC3E}">
        <p14:creationId xmlns:p14="http://schemas.microsoft.com/office/powerpoint/2010/main" val="112086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96952"/>
            <a:ext cx="7808913" cy="1362075"/>
          </a:xfrm>
        </p:spPr>
        <p:txBody>
          <a:bodyPr/>
          <a:lstStyle/>
          <a:p>
            <a:r>
              <a:rPr lang="en-CA" dirty="0" smtClean="0"/>
              <a:t>Accessibility for Ontarians with </a:t>
            </a:r>
            <a:br>
              <a:rPr lang="en-CA" dirty="0" smtClean="0"/>
            </a:br>
            <a:r>
              <a:rPr lang="en-CA" dirty="0"/>
              <a:t/>
            </a:r>
            <a:br>
              <a:rPr lang="en-CA" dirty="0"/>
            </a:br>
            <a:r>
              <a:rPr lang="en-CA" dirty="0" smtClean="0"/>
              <a:t>Disabilities Act 2005</a:t>
            </a:r>
            <a:endParaRPr lang="en-CA" dirty="0"/>
          </a:p>
        </p:txBody>
      </p:sp>
    </p:spTree>
    <p:extLst>
      <p:ext uri="{BB962C8B-B14F-4D97-AF65-F5344CB8AC3E}">
        <p14:creationId xmlns:p14="http://schemas.microsoft.com/office/powerpoint/2010/main" val="1069945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AODA</a:t>
            </a:r>
            <a:endParaRPr lang="en-CA" dirty="0"/>
          </a:p>
        </p:txBody>
      </p:sp>
      <p:sp>
        <p:nvSpPr>
          <p:cNvPr id="3" name="Content Placeholder 2"/>
          <p:cNvSpPr>
            <a:spLocks noGrp="1"/>
          </p:cNvSpPr>
          <p:nvPr>
            <p:ph idx="1"/>
          </p:nvPr>
        </p:nvSpPr>
        <p:spPr/>
        <p:txBody>
          <a:bodyPr/>
          <a:lstStyle/>
          <a:p>
            <a:r>
              <a:rPr lang="en-CA" dirty="0" smtClean="0">
                <a:latin typeface="+mj-lt"/>
              </a:rPr>
              <a:t>Requires Universities and Colleges to ensure accessibility: Recognizing the history of discrimination against persons with disabilities in Ontario, the purpose of this Act is to benefit all Ontarians by (a) developing, implementing and enforcing accessibility standards in order to achieve accessibility for Ontarians with disabilities with respect to goods, services, facilities, accommodation, employment, buildings, structures and premises (1(a) – by 2025)</a:t>
            </a:r>
          </a:p>
          <a:p>
            <a:endParaRPr lang="en-CA" dirty="0">
              <a:latin typeface="+mj-lt"/>
            </a:endParaRPr>
          </a:p>
          <a:p>
            <a:r>
              <a:rPr lang="en-CA" dirty="0" smtClean="0">
                <a:latin typeface="+mj-lt"/>
              </a:rPr>
              <a:t>Has enacted Integrated Accessibility Standards including an Employment Standards – incl. recruitment, assessment or selection process, career development etc.</a:t>
            </a:r>
            <a:endParaRPr lang="en-CA" dirty="0">
              <a:latin typeface="+mj-lt"/>
            </a:endParaRPr>
          </a:p>
        </p:txBody>
      </p:sp>
    </p:spTree>
    <p:extLst>
      <p:ext uri="{BB962C8B-B14F-4D97-AF65-F5344CB8AC3E}">
        <p14:creationId xmlns:p14="http://schemas.microsoft.com/office/powerpoint/2010/main" val="805964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80928"/>
            <a:ext cx="7808913" cy="1362075"/>
          </a:xfrm>
        </p:spPr>
        <p:txBody>
          <a:bodyPr>
            <a:normAutofit/>
          </a:bodyPr>
          <a:lstStyle/>
          <a:p>
            <a:r>
              <a:rPr lang="en-CA" sz="4000" dirty="0" smtClean="0">
                <a:latin typeface="+mn-lt"/>
              </a:rPr>
              <a:t>The Federal Contractors Program </a:t>
            </a:r>
            <a:br>
              <a:rPr lang="en-CA" sz="4000" dirty="0" smtClean="0">
                <a:latin typeface="+mn-lt"/>
              </a:rPr>
            </a:br>
            <a:r>
              <a:rPr lang="en-CA" sz="4000" dirty="0" smtClean="0">
                <a:latin typeface="+mn-lt"/>
              </a:rPr>
              <a:t/>
            </a:r>
            <a:br>
              <a:rPr lang="en-CA" sz="4000" dirty="0" smtClean="0">
                <a:latin typeface="+mn-lt"/>
              </a:rPr>
            </a:br>
            <a:r>
              <a:rPr lang="en-CA" sz="4000" dirty="0" smtClean="0">
                <a:latin typeface="+mn-lt"/>
              </a:rPr>
              <a:t>(FCP)</a:t>
            </a:r>
            <a:endParaRPr lang="en-CA" sz="4000" dirty="0">
              <a:latin typeface="+mn-lt"/>
            </a:endParaRPr>
          </a:p>
        </p:txBody>
      </p:sp>
    </p:spTree>
    <p:extLst>
      <p:ext uri="{BB962C8B-B14F-4D97-AF65-F5344CB8AC3E}">
        <p14:creationId xmlns:p14="http://schemas.microsoft.com/office/powerpoint/2010/main" val="21204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history</a:t>
            </a:r>
            <a:endParaRPr lang="en-US" dirty="0"/>
          </a:p>
        </p:txBody>
      </p:sp>
      <p:sp>
        <p:nvSpPr>
          <p:cNvPr id="3" name="Content Placeholder 2"/>
          <p:cNvSpPr>
            <a:spLocks noGrp="1"/>
          </p:cNvSpPr>
          <p:nvPr>
            <p:ph idx="1"/>
          </p:nvPr>
        </p:nvSpPr>
        <p:spPr/>
        <p:txBody>
          <a:bodyPr/>
          <a:lstStyle/>
          <a:p>
            <a:r>
              <a:rPr lang="en-US" dirty="0" err="1" smtClean="0">
                <a:latin typeface="+mj-lt"/>
              </a:rPr>
              <a:t>Abella</a:t>
            </a:r>
            <a:r>
              <a:rPr lang="en-US" dirty="0" smtClean="0">
                <a:latin typeface="+mj-lt"/>
              </a:rPr>
              <a:t> Commission (1984)</a:t>
            </a:r>
          </a:p>
          <a:p>
            <a:pPr lvl="1"/>
            <a:r>
              <a:rPr lang="en-US" dirty="0" smtClean="0">
                <a:latin typeface="+mj-lt"/>
              </a:rPr>
              <a:t>Only data for women: lowest paid, no managers</a:t>
            </a:r>
          </a:p>
          <a:p>
            <a:pPr lvl="1"/>
            <a:r>
              <a:rPr lang="en-US" dirty="0" smtClean="0">
                <a:latin typeface="+mj-lt"/>
              </a:rPr>
              <a:t>Only measures and accountability changed the situation</a:t>
            </a:r>
          </a:p>
          <a:p>
            <a:pPr lvl="1"/>
            <a:r>
              <a:rPr lang="en-US" dirty="0" smtClean="0">
                <a:latin typeface="+mj-lt"/>
              </a:rPr>
              <a:t>Further intervention needed; human rights not enough</a:t>
            </a:r>
          </a:p>
          <a:p>
            <a:pPr lvl="1"/>
            <a:r>
              <a:rPr lang="en-US" dirty="0" smtClean="0">
                <a:latin typeface="+mj-lt"/>
              </a:rPr>
              <a:t>Recruitment and hiring, promotion, equal pay, pension and benefit plans, reasonable accommodation and workplace accessibility, occupational evaluation, occupational qualifications and requirements, parental leave provisions and opportunities for education and training leaves.</a:t>
            </a:r>
          </a:p>
          <a:p>
            <a:pPr marL="0" indent="0">
              <a:buNone/>
            </a:pPr>
            <a:endParaRPr lang="en-US" dirty="0"/>
          </a:p>
        </p:txBody>
      </p:sp>
    </p:spTree>
    <p:extLst>
      <p:ext uri="{BB962C8B-B14F-4D97-AF65-F5344CB8AC3E}">
        <p14:creationId xmlns:p14="http://schemas.microsoft.com/office/powerpoint/2010/main" val="3505547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the “Federal Contractors’ Program</a:t>
            </a:r>
            <a:r>
              <a:rPr lang="en-US" sz="2800" dirty="0" smtClean="0"/>
              <a:t>” (FCP)?</a:t>
            </a:r>
            <a:endParaRPr lang="en-CA" sz="2800" dirty="0"/>
          </a:p>
        </p:txBody>
      </p:sp>
      <p:sp>
        <p:nvSpPr>
          <p:cNvPr id="3" name="Content Placeholder 2"/>
          <p:cNvSpPr>
            <a:spLocks noGrp="1"/>
          </p:cNvSpPr>
          <p:nvPr>
            <p:ph idx="1"/>
          </p:nvPr>
        </p:nvSpPr>
        <p:spPr/>
        <p:txBody>
          <a:bodyPr/>
          <a:lstStyle/>
          <a:p>
            <a:pPr eaLnBrk="1" hangingPunct="1">
              <a:buFontTx/>
              <a:buChar char="•"/>
            </a:pPr>
            <a:r>
              <a:rPr lang="en-US" dirty="0">
                <a:latin typeface="+mn-lt"/>
              </a:rPr>
              <a:t>A program that ensures that organizations that do business with the Government of Canada achieve and maintain a workforce that is representative of the Canadian workforce population.</a:t>
            </a:r>
          </a:p>
          <a:p>
            <a:pPr eaLnBrk="1" hangingPunct="1">
              <a:buFontTx/>
              <a:buChar char="•"/>
            </a:pPr>
            <a:r>
              <a:rPr lang="en-US" dirty="0">
                <a:latin typeface="+mn-lt"/>
              </a:rPr>
              <a:t>Applies to provincially regulated employers with 100 or more employees that bid on or receive federal government </a:t>
            </a:r>
            <a:r>
              <a:rPr lang="en-US" dirty="0" smtClean="0">
                <a:latin typeface="+mn-lt"/>
              </a:rPr>
              <a:t>goods and services contracts </a:t>
            </a:r>
            <a:r>
              <a:rPr lang="en-US" dirty="0">
                <a:latin typeface="+mn-lt"/>
              </a:rPr>
              <a:t>valued at </a:t>
            </a:r>
            <a:r>
              <a:rPr lang="en-US" dirty="0" smtClean="0">
                <a:latin typeface="+mn-lt"/>
              </a:rPr>
              <a:t>$1,000,000 </a:t>
            </a:r>
            <a:r>
              <a:rPr lang="en-US" dirty="0">
                <a:latin typeface="+mn-lt"/>
              </a:rPr>
              <a:t>or more;</a:t>
            </a:r>
          </a:p>
          <a:p>
            <a:pPr eaLnBrk="1" hangingPunct="1">
              <a:buFontTx/>
              <a:buChar char="•"/>
            </a:pPr>
            <a:r>
              <a:rPr lang="en-US" dirty="0" smtClean="0">
                <a:latin typeface="+mn-lt"/>
              </a:rPr>
              <a:t>Such </a:t>
            </a:r>
            <a:r>
              <a:rPr lang="en-US" dirty="0">
                <a:latin typeface="+mn-lt"/>
              </a:rPr>
              <a:t>employers are </a:t>
            </a:r>
            <a:r>
              <a:rPr lang="en-US" dirty="0" smtClean="0">
                <a:latin typeface="+mn-lt"/>
              </a:rPr>
              <a:t>required </a:t>
            </a:r>
            <a:r>
              <a:rPr lang="en-US" dirty="0">
                <a:latin typeface="+mn-lt"/>
              </a:rPr>
              <a:t>to develop and implement an employment equity program for their workforce.</a:t>
            </a:r>
            <a:endParaRPr lang="en-CA" dirty="0">
              <a:latin typeface="+mn-lt"/>
            </a:endParaRPr>
          </a:p>
          <a:p>
            <a:endParaRPr lang="en-CA" dirty="0"/>
          </a:p>
        </p:txBody>
      </p:sp>
    </p:spTree>
    <p:extLst>
      <p:ext uri="{BB962C8B-B14F-4D97-AF65-F5344CB8AC3E}">
        <p14:creationId xmlns:p14="http://schemas.microsoft.com/office/powerpoint/2010/main" val="927383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do we mean by “designated groups” in the </a:t>
            </a:r>
            <a:r>
              <a:rPr lang="en-US" sz="2800" dirty="0" smtClean="0"/>
              <a:t>FCP?</a:t>
            </a:r>
            <a:endParaRPr lang="en-CA" sz="2800" dirty="0"/>
          </a:p>
        </p:txBody>
      </p:sp>
      <p:sp>
        <p:nvSpPr>
          <p:cNvPr id="3" name="Content Placeholder 2"/>
          <p:cNvSpPr>
            <a:spLocks noGrp="1"/>
          </p:cNvSpPr>
          <p:nvPr>
            <p:ph idx="1"/>
          </p:nvPr>
        </p:nvSpPr>
        <p:spPr/>
        <p:txBody>
          <a:bodyPr/>
          <a:lstStyle/>
          <a:p>
            <a:pPr eaLnBrk="1" hangingPunct="1">
              <a:buFontTx/>
              <a:buChar char="•"/>
            </a:pPr>
            <a:r>
              <a:rPr lang="en-US" dirty="0">
                <a:latin typeface="+mn-lt"/>
              </a:rPr>
              <a:t>Employment equity </a:t>
            </a:r>
            <a:r>
              <a:rPr lang="en-US" dirty="0" smtClean="0">
                <a:latin typeface="+mn-lt"/>
              </a:rPr>
              <a:t>in the FCP focuses </a:t>
            </a:r>
            <a:r>
              <a:rPr lang="en-US" dirty="0">
                <a:latin typeface="+mn-lt"/>
              </a:rPr>
              <a:t>on four designated groups: </a:t>
            </a:r>
            <a:endParaRPr lang="en-US" dirty="0" smtClean="0">
              <a:latin typeface="+mn-lt"/>
            </a:endParaRPr>
          </a:p>
          <a:p>
            <a:pPr marL="0" indent="0" eaLnBrk="1" hangingPunct="1">
              <a:buNone/>
            </a:pPr>
            <a:endParaRPr lang="en-US" dirty="0">
              <a:latin typeface="+mn-lt"/>
            </a:endParaRPr>
          </a:p>
          <a:p>
            <a:pPr lvl="4" eaLnBrk="1" hangingPunct="1">
              <a:buFont typeface="Arial" charset="0"/>
              <a:buChar char="•"/>
            </a:pPr>
            <a:r>
              <a:rPr lang="en-US" sz="2400" dirty="0">
                <a:latin typeface="+mn-lt"/>
                <a:ea typeface="Geneva" pitchFamily="-110" charset="-128"/>
              </a:rPr>
              <a:t>Women</a:t>
            </a:r>
          </a:p>
          <a:p>
            <a:pPr lvl="4" eaLnBrk="1" hangingPunct="1">
              <a:buFont typeface="Arial" charset="0"/>
              <a:buChar char="•"/>
            </a:pPr>
            <a:r>
              <a:rPr lang="en-US" sz="2400" dirty="0">
                <a:latin typeface="+mn-lt"/>
                <a:ea typeface="Geneva" pitchFamily="-110" charset="-128"/>
              </a:rPr>
              <a:t>Aboriginal peoples</a:t>
            </a:r>
          </a:p>
          <a:p>
            <a:pPr lvl="4" eaLnBrk="1" hangingPunct="1">
              <a:buFont typeface="Arial" charset="0"/>
              <a:buChar char="•"/>
            </a:pPr>
            <a:r>
              <a:rPr lang="en-US" sz="2400" dirty="0">
                <a:latin typeface="+mn-lt"/>
                <a:ea typeface="Geneva" pitchFamily="-110" charset="-128"/>
              </a:rPr>
              <a:t>Persons with disabilities</a:t>
            </a:r>
          </a:p>
          <a:p>
            <a:pPr lvl="4" eaLnBrk="1" hangingPunct="1">
              <a:buFont typeface="Arial" charset="0"/>
              <a:buChar char="•"/>
            </a:pPr>
            <a:r>
              <a:rPr lang="en-US" sz="2400" dirty="0">
                <a:latin typeface="+mn-lt"/>
                <a:ea typeface="Geneva" pitchFamily="-110" charset="-128"/>
              </a:rPr>
              <a:t>Visible minorities</a:t>
            </a:r>
          </a:p>
          <a:p>
            <a:pPr eaLnBrk="1" hangingPunct="1">
              <a:buFontTx/>
              <a:buChar char="•"/>
            </a:pPr>
            <a:endParaRPr lang="en-US" dirty="0">
              <a:latin typeface="+mn-lt"/>
            </a:endParaRPr>
          </a:p>
          <a:p>
            <a:pPr eaLnBrk="1" hangingPunct="1">
              <a:buFontTx/>
              <a:buChar char="•"/>
            </a:pPr>
            <a:r>
              <a:rPr lang="en-US" dirty="0">
                <a:latin typeface="+mn-lt"/>
              </a:rPr>
              <a:t>These are the groups which, according to </a:t>
            </a:r>
            <a:r>
              <a:rPr lang="en-US" dirty="0" smtClean="0">
                <a:latin typeface="+mn-lt"/>
              </a:rPr>
              <a:t>the </a:t>
            </a:r>
            <a:r>
              <a:rPr lang="en-US" dirty="0" err="1" smtClean="0">
                <a:latin typeface="+mn-lt"/>
              </a:rPr>
              <a:t>Abella</a:t>
            </a:r>
            <a:r>
              <a:rPr lang="en-US" dirty="0" smtClean="0">
                <a:latin typeface="+mn-lt"/>
              </a:rPr>
              <a:t> Commission, </a:t>
            </a:r>
            <a:r>
              <a:rPr lang="en-US" dirty="0">
                <a:latin typeface="+mn-lt"/>
              </a:rPr>
              <a:t>have historically faced barriers to equal participation in the workplace in Canada.</a:t>
            </a:r>
            <a:endParaRPr lang="en-CA" dirty="0">
              <a:latin typeface="+mn-lt"/>
            </a:endParaRPr>
          </a:p>
          <a:p>
            <a:pPr marL="0" indent="0">
              <a:buNone/>
            </a:pPr>
            <a:endParaRPr lang="en-CA" dirty="0"/>
          </a:p>
        </p:txBody>
      </p:sp>
    </p:spTree>
    <p:extLst>
      <p:ext uri="{BB962C8B-B14F-4D97-AF65-F5344CB8AC3E}">
        <p14:creationId xmlns:p14="http://schemas.microsoft.com/office/powerpoint/2010/main" val="950201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of the measures of equality  that indicate successful implementation of  employment equity?</a:t>
            </a:r>
            <a:endParaRPr lang="en-CA" dirty="0"/>
          </a:p>
        </p:txBody>
      </p:sp>
      <p:sp>
        <p:nvSpPr>
          <p:cNvPr id="3" name="Content Placeholder 2"/>
          <p:cNvSpPr>
            <a:spLocks noGrp="1"/>
          </p:cNvSpPr>
          <p:nvPr>
            <p:ph idx="1"/>
          </p:nvPr>
        </p:nvSpPr>
        <p:spPr/>
        <p:txBody>
          <a:bodyPr/>
          <a:lstStyle/>
          <a:p>
            <a:pPr lvl="3" eaLnBrk="1" hangingPunct="1">
              <a:lnSpc>
                <a:spcPct val="90000"/>
              </a:lnSpc>
              <a:spcBef>
                <a:spcPts val="1000"/>
              </a:spcBef>
              <a:buFont typeface="Arial" charset="0"/>
              <a:buChar char="•"/>
            </a:pPr>
            <a:endParaRPr lang="en-US" sz="2400" b="1" i="1" dirty="0" smtClean="0">
              <a:ea typeface="Geneva" pitchFamily="-110" charset="-128"/>
            </a:endParaRPr>
          </a:p>
          <a:p>
            <a:pPr lvl="3" eaLnBrk="1" hangingPunct="1">
              <a:lnSpc>
                <a:spcPct val="90000"/>
              </a:lnSpc>
              <a:spcBef>
                <a:spcPts val="1000"/>
              </a:spcBef>
              <a:buFont typeface="Arial" charset="0"/>
              <a:buChar char="•"/>
            </a:pPr>
            <a:r>
              <a:rPr lang="en-US" sz="2400" dirty="0" smtClean="0">
                <a:latin typeface="+mn-lt"/>
                <a:ea typeface="Geneva" pitchFamily="-110" charset="-128"/>
              </a:rPr>
              <a:t>Representation</a:t>
            </a:r>
            <a:endParaRPr lang="en-US" sz="2400" dirty="0">
              <a:latin typeface="+mn-lt"/>
              <a:ea typeface="Geneva" pitchFamily="-110" charset="-128"/>
            </a:endParaRPr>
          </a:p>
          <a:p>
            <a:pPr lvl="3" eaLnBrk="1" hangingPunct="1">
              <a:lnSpc>
                <a:spcPct val="90000"/>
              </a:lnSpc>
              <a:spcBef>
                <a:spcPts val="1000"/>
              </a:spcBef>
              <a:buFont typeface="Arial" charset="0"/>
              <a:buChar char="•"/>
            </a:pPr>
            <a:r>
              <a:rPr lang="en-US" sz="2400" dirty="0">
                <a:latin typeface="+mn-lt"/>
                <a:ea typeface="Geneva" pitchFamily="-110" charset="-128"/>
              </a:rPr>
              <a:t>Occupational Distribution</a:t>
            </a:r>
          </a:p>
          <a:p>
            <a:pPr lvl="3" eaLnBrk="1" hangingPunct="1">
              <a:lnSpc>
                <a:spcPct val="90000"/>
              </a:lnSpc>
              <a:spcBef>
                <a:spcPts val="1000"/>
              </a:spcBef>
              <a:buFont typeface="Arial" charset="0"/>
              <a:buChar char="•"/>
            </a:pPr>
            <a:r>
              <a:rPr lang="en-US" sz="2400" dirty="0">
                <a:latin typeface="+mn-lt"/>
                <a:ea typeface="Geneva" pitchFamily="-110" charset="-128"/>
              </a:rPr>
              <a:t>Authority and Decision Making</a:t>
            </a:r>
          </a:p>
          <a:p>
            <a:pPr lvl="3" eaLnBrk="1" hangingPunct="1">
              <a:lnSpc>
                <a:spcPct val="90000"/>
              </a:lnSpc>
              <a:spcBef>
                <a:spcPts val="1000"/>
              </a:spcBef>
              <a:buFont typeface="Arial" charset="0"/>
              <a:buChar char="•"/>
            </a:pPr>
            <a:r>
              <a:rPr lang="en-US" sz="2400" dirty="0">
                <a:latin typeface="+mn-lt"/>
                <a:ea typeface="Geneva" pitchFamily="-110" charset="-128"/>
              </a:rPr>
              <a:t>Job Security and Tenure</a:t>
            </a:r>
          </a:p>
          <a:p>
            <a:pPr lvl="3" eaLnBrk="1" hangingPunct="1">
              <a:lnSpc>
                <a:spcPct val="90000"/>
              </a:lnSpc>
              <a:spcBef>
                <a:spcPts val="1000"/>
              </a:spcBef>
              <a:buFont typeface="Arial" charset="0"/>
              <a:buChar char="•"/>
            </a:pPr>
            <a:r>
              <a:rPr lang="en-US" sz="2400" dirty="0">
                <a:latin typeface="+mn-lt"/>
                <a:ea typeface="Geneva" pitchFamily="-110" charset="-128"/>
              </a:rPr>
              <a:t>Employment Conditions</a:t>
            </a:r>
          </a:p>
          <a:p>
            <a:pPr lvl="3" eaLnBrk="1" hangingPunct="1">
              <a:lnSpc>
                <a:spcPct val="90000"/>
              </a:lnSpc>
              <a:spcBef>
                <a:spcPts val="1000"/>
              </a:spcBef>
              <a:buFont typeface="Arial" charset="0"/>
              <a:buChar char="•"/>
            </a:pPr>
            <a:r>
              <a:rPr lang="en-US" sz="2400" dirty="0">
                <a:latin typeface="+mn-lt"/>
                <a:ea typeface="Geneva" pitchFamily="-110" charset="-128"/>
              </a:rPr>
              <a:t>Pay and </a:t>
            </a:r>
            <a:r>
              <a:rPr lang="en-US" sz="2400" dirty="0" smtClean="0">
                <a:latin typeface="+mn-lt"/>
                <a:ea typeface="Geneva" pitchFamily="-110" charset="-128"/>
              </a:rPr>
              <a:t>Benefits</a:t>
            </a:r>
          </a:p>
          <a:p>
            <a:pPr lvl="3" eaLnBrk="1" hangingPunct="1">
              <a:lnSpc>
                <a:spcPct val="90000"/>
              </a:lnSpc>
              <a:spcBef>
                <a:spcPts val="1000"/>
              </a:spcBef>
              <a:buFont typeface="Arial" charset="0"/>
              <a:buChar char="•"/>
            </a:pPr>
            <a:r>
              <a:rPr lang="en-US" sz="2400" dirty="0" smtClean="0">
                <a:latin typeface="+mn-lt"/>
                <a:ea typeface="Geneva" pitchFamily="-110" charset="-128"/>
              </a:rPr>
              <a:t>Retention</a:t>
            </a:r>
            <a:endParaRPr lang="en-US" sz="2400" dirty="0">
              <a:latin typeface="+mn-lt"/>
              <a:ea typeface="Geneva" pitchFamily="-110" charset="-128"/>
            </a:endParaRPr>
          </a:p>
          <a:p>
            <a:endParaRPr lang="en-CA" dirty="0"/>
          </a:p>
        </p:txBody>
      </p:sp>
    </p:spTree>
    <p:extLst>
      <p:ext uri="{BB962C8B-B14F-4D97-AF65-F5344CB8AC3E}">
        <p14:creationId xmlns:p14="http://schemas.microsoft.com/office/powerpoint/2010/main" val="2947911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Employment Equity: </a:t>
            </a:r>
            <a:r>
              <a:rPr lang="en-CA" sz="2800" dirty="0" smtClean="0"/>
              <a:t>An </a:t>
            </a:r>
            <a:r>
              <a:rPr lang="en-CA" sz="2800" dirty="0"/>
              <a:t>U</a:t>
            </a:r>
            <a:r>
              <a:rPr lang="en-CA" sz="2800" dirty="0" smtClean="0"/>
              <a:t>nfinished Journey  - AGENDA</a:t>
            </a:r>
            <a:endParaRPr lang="en-CA" sz="2800" dirty="0"/>
          </a:p>
        </p:txBody>
      </p:sp>
      <p:sp>
        <p:nvSpPr>
          <p:cNvPr id="3" name="Content Placeholder 2"/>
          <p:cNvSpPr>
            <a:spLocks noGrp="1"/>
          </p:cNvSpPr>
          <p:nvPr>
            <p:ph idx="1"/>
          </p:nvPr>
        </p:nvSpPr>
        <p:spPr/>
        <p:txBody>
          <a:bodyPr/>
          <a:lstStyle/>
          <a:p>
            <a:pPr lvl="2"/>
            <a:r>
              <a:rPr lang="en-CA" dirty="0" smtClean="0">
                <a:latin typeface="+mn-lt"/>
              </a:rPr>
              <a:t>Introductions/warm </a:t>
            </a:r>
            <a:r>
              <a:rPr lang="en-CA" dirty="0">
                <a:latin typeface="+mn-lt"/>
              </a:rPr>
              <a:t>up</a:t>
            </a:r>
          </a:p>
          <a:p>
            <a:pPr lvl="2"/>
            <a:r>
              <a:rPr lang="en-CA" dirty="0">
                <a:latin typeface="+mn-lt"/>
              </a:rPr>
              <a:t>A </a:t>
            </a:r>
            <a:r>
              <a:rPr lang="en-CA" dirty="0" smtClean="0">
                <a:latin typeface="+mn-lt"/>
              </a:rPr>
              <a:t>bird’s eye view of </a:t>
            </a:r>
            <a:r>
              <a:rPr lang="en-CA" dirty="0">
                <a:latin typeface="+mn-lt"/>
              </a:rPr>
              <a:t>employment </a:t>
            </a:r>
            <a:r>
              <a:rPr lang="en-CA" dirty="0" smtClean="0">
                <a:latin typeface="+mn-lt"/>
              </a:rPr>
              <a:t>equity in PSE: the “esthetics of equity”</a:t>
            </a:r>
          </a:p>
          <a:p>
            <a:pPr lvl="2"/>
            <a:r>
              <a:rPr lang="en-CA" dirty="0" smtClean="0">
                <a:latin typeface="+mn-lt"/>
              </a:rPr>
              <a:t>Equity myth-ology: case studies</a:t>
            </a:r>
          </a:p>
          <a:p>
            <a:pPr lvl="2"/>
            <a:r>
              <a:rPr lang="en-CA" dirty="0">
                <a:latin typeface="+mn-lt"/>
              </a:rPr>
              <a:t>BREAK</a:t>
            </a:r>
          </a:p>
          <a:p>
            <a:pPr lvl="2"/>
            <a:r>
              <a:rPr lang="en-CA" dirty="0" smtClean="0">
                <a:latin typeface="+mn-lt"/>
              </a:rPr>
              <a:t>Mapping the equity journey: beyond diversifying whiteness</a:t>
            </a:r>
          </a:p>
          <a:p>
            <a:pPr lvl="2"/>
            <a:r>
              <a:rPr lang="en-CA" dirty="0" smtClean="0">
                <a:latin typeface="+mn-lt"/>
              </a:rPr>
              <a:t>Conclusion</a:t>
            </a:r>
            <a:endParaRPr lang="en-CA" dirty="0">
              <a:latin typeface="+mn-lt"/>
            </a:endParaRPr>
          </a:p>
          <a:p>
            <a:endParaRPr lang="en-CA" dirty="0"/>
          </a:p>
        </p:txBody>
      </p:sp>
    </p:spTree>
    <p:extLst>
      <p:ext uri="{BB962C8B-B14F-4D97-AF65-F5344CB8AC3E}">
        <p14:creationId xmlns:p14="http://schemas.microsoft.com/office/powerpoint/2010/main" val="828179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achieved?</a:t>
            </a:r>
            <a:endParaRPr lang="en-US" dirty="0"/>
          </a:p>
        </p:txBody>
      </p:sp>
      <p:sp>
        <p:nvSpPr>
          <p:cNvPr id="3" name="Content Placeholder 2"/>
          <p:cNvSpPr>
            <a:spLocks noGrp="1"/>
          </p:cNvSpPr>
          <p:nvPr>
            <p:ph idx="1"/>
          </p:nvPr>
        </p:nvSpPr>
        <p:spPr/>
        <p:txBody>
          <a:bodyPr/>
          <a:lstStyle/>
          <a:p>
            <a:pPr marL="0" indent="0">
              <a:buNone/>
            </a:pPr>
            <a:r>
              <a:rPr lang="en-US" dirty="0" smtClean="0">
                <a:latin typeface="+mj-lt"/>
              </a:rPr>
              <a:t>We have two main tools; </a:t>
            </a:r>
          </a:p>
          <a:p>
            <a:endParaRPr lang="en-US" dirty="0">
              <a:latin typeface="+mj-lt"/>
            </a:endParaRPr>
          </a:p>
          <a:p>
            <a:pPr lvl="1"/>
            <a:r>
              <a:rPr lang="en-US" dirty="0" smtClean="0">
                <a:latin typeface="+mj-lt"/>
              </a:rPr>
              <a:t>Workforce survey</a:t>
            </a:r>
          </a:p>
          <a:p>
            <a:pPr marL="0" indent="0">
              <a:buNone/>
            </a:pPr>
            <a:endParaRPr lang="en-US" dirty="0" smtClean="0">
              <a:latin typeface="+mj-lt"/>
            </a:endParaRPr>
          </a:p>
          <a:p>
            <a:pPr lvl="1"/>
            <a:r>
              <a:rPr lang="en-US" dirty="0" smtClean="0">
                <a:latin typeface="+mj-lt"/>
              </a:rPr>
              <a:t>Systems review</a:t>
            </a:r>
          </a:p>
          <a:p>
            <a:pPr marL="228600" lvl="1" indent="0">
              <a:buNone/>
            </a:pPr>
            <a:endParaRPr lang="en-US" dirty="0">
              <a:latin typeface="+mj-lt"/>
            </a:endParaRPr>
          </a:p>
        </p:txBody>
      </p:sp>
    </p:spTree>
    <p:extLst>
      <p:ext uri="{BB962C8B-B14F-4D97-AF65-F5344CB8AC3E}">
        <p14:creationId xmlns:p14="http://schemas.microsoft.com/office/powerpoint/2010/main" val="220407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has the FCP not achieved its stated goal in PSE?</a:t>
            </a:r>
            <a:endParaRPr lang="en-US" dirty="0"/>
          </a:p>
        </p:txBody>
      </p:sp>
      <p:sp>
        <p:nvSpPr>
          <p:cNvPr id="3" name="Content Placeholder 2"/>
          <p:cNvSpPr>
            <a:spLocks noGrp="1"/>
          </p:cNvSpPr>
          <p:nvPr>
            <p:ph idx="1"/>
          </p:nvPr>
        </p:nvSpPr>
        <p:spPr/>
        <p:txBody>
          <a:bodyPr/>
          <a:lstStyle/>
          <a:p>
            <a:pPr marL="0" indent="0">
              <a:buNone/>
            </a:pPr>
            <a:r>
              <a:rPr lang="en-US" dirty="0" smtClean="0">
                <a:latin typeface="+mj-lt"/>
              </a:rPr>
              <a:t>It has become a numbers game where:</a:t>
            </a:r>
          </a:p>
          <a:p>
            <a:pPr marL="0" indent="0">
              <a:buNone/>
            </a:pPr>
            <a:endParaRPr lang="en-US" dirty="0">
              <a:latin typeface="+mj-lt"/>
            </a:endParaRPr>
          </a:p>
          <a:p>
            <a:r>
              <a:rPr lang="en-US" dirty="0" smtClean="0">
                <a:latin typeface="+mj-lt"/>
              </a:rPr>
              <a:t>No focus </a:t>
            </a:r>
            <a:r>
              <a:rPr lang="en-US" dirty="0">
                <a:latin typeface="+mj-lt"/>
              </a:rPr>
              <a:t>specifically on PSE;  </a:t>
            </a:r>
          </a:p>
          <a:p>
            <a:r>
              <a:rPr lang="en-US" dirty="0">
                <a:latin typeface="+mj-lt"/>
              </a:rPr>
              <a:t>Measures are awkward for PSE;</a:t>
            </a:r>
          </a:p>
          <a:p>
            <a:r>
              <a:rPr lang="en-US" dirty="0">
                <a:latin typeface="+mj-lt"/>
              </a:rPr>
              <a:t>Lack the ability to tie the constituencies or to recognize their specificity: student, faculty, general staff</a:t>
            </a:r>
          </a:p>
          <a:p>
            <a:r>
              <a:rPr lang="en-US" dirty="0" smtClean="0">
                <a:latin typeface="+mj-lt"/>
              </a:rPr>
              <a:t>No recognition of </a:t>
            </a:r>
            <a:r>
              <a:rPr lang="en-US" dirty="0">
                <a:latin typeface="+mj-lt"/>
              </a:rPr>
              <a:t>the social enterprise as a defining aspect of the ability to attract and retain </a:t>
            </a:r>
            <a:r>
              <a:rPr lang="en-US" dirty="0" smtClean="0">
                <a:latin typeface="+mj-lt"/>
              </a:rPr>
              <a:t>diversity</a:t>
            </a:r>
          </a:p>
          <a:p>
            <a:r>
              <a:rPr lang="en-US" dirty="0" smtClean="0">
                <a:latin typeface="+mj-lt"/>
              </a:rPr>
              <a:t>No recognition of the greater diversity and inclusion requirements as an equal factor in attracting and retaining diverse faculty</a:t>
            </a:r>
            <a:endParaRPr lang="en-US" dirty="0">
              <a:latin typeface="+mj-lt"/>
            </a:endParaRPr>
          </a:p>
        </p:txBody>
      </p:sp>
    </p:spTree>
    <p:extLst>
      <p:ext uri="{BB962C8B-B14F-4D97-AF65-F5344CB8AC3E}">
        <p14:creationId xmlns:p14="http://schemas.microsoft.com/office/powerpoint/2010/main" val="314312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Statistics</a:t>
            </a:r>
            <a:endParaRPr lang="en-US" dirty="0"/>
          </a:p>
        </p:txBody>
      </p:sp>
      <p:sp>
        <p:nvSpPr>
          <p:cNvPr id="3" name="Content Placeholder 2"/>
          <p:cNvSpPr>
            <a:spLocks noGrp="1"/>
          </p:cNvSpPr>
          <p:nvPr>
            <p:ph idx="1"/>
          </p:nvPr>
        </p:nvSpPr>
        <p:spPr/>
        <p:txBody>
          <a:bodyPr/>
          <a:lstStyle/>
          <a:p>
            <a:r>
              <a:rPr lang="en-US" dirty="0" smtClean="0">
                <a:latin typeface="+mj-lt"/>
              </a:rPr>
              <a:t>Opening Doors (mid 90s)</a:t>
            </a:r>
          </a:p>
          <a:p>
            <a:pPr lvl="1"/>
            <a:r>
              <a:rPr lang="en-US" dirty="0" smtClean="0">
                <a:latin typeface="+mj-lt"/>
              </a:rPr>
              <a:t>Provincial employment equity report: no change</a:t>
            </a:r>
          </a:p>
          <a:p>
            <a:pPr lvl="1"/>
            <a:r>
              <a:rPr lang="en-US" dirty="0" smtClean="0">
                <a:latin typeface="+mj-lt"/>
              </a:rPr>
              <a:t>Ultimately failed when the government was defeated</a:t>
            </a:r>
          </a:p>
          <a:p>
            <a:pPr marL="228600" lvl="1" indent="0">
              <a:buNone/>
            </a:pPr>
            <a:endParaRPr lang="en-US" dirty="0" smtClean="0">
              <a:latin typeface="+mj-lt"/>
            </a:endParaRPr>
          </a:p>
          <a:p>
            <a:pPr marL="228600" lvl="1" indent="0">
              <a:buNone/>
            </a:pPr>
            <a:r>
              <a:rPr lang="en-US" dirty="0" smtClean="0">
                <a:latin typeface="+mj-lt"/>
              </a:rPr>
              <a:t>The Conference Board of Canada (mid-2000)</a:t>
            </a:r>
          </a:p>
          <a:p>
            <a:pPr marL="228600" lvl="1" indent="0">
              <a:buNone/>
            </a:pPr>
            <a:r>
              <a:rPr lang="en-US" dirty="0">
                <a:latin typeface="+mj-lt"/>
              </a:rPr>
              <a:t>	</a:t>
            </a:r>
            <a:r>
              <a:rPr lang="en-US" dirty="0" smtClean="0">
                <a:latin typeface="+mj-lt"/>
              </a:rPr>
              <a:t>The Voices of Visible Minorities – Speaking out on Breaking Down Barriers</a:t>
            </a:r>
          </a:p>
          <a:p>
            <a:pPr marL="228600" lvl="1" indent="0">
              <a:buNone/>
            </a:pPr>
            <a:r>
              <a:rPr lang="en-US" dirty="0">
                <a:latin typeface="+mj-lt"/>
              </a:rPr>
              <a:t>	</a:t>
            </a:r>
            <a:r>
              <a:rPr lang="en-US" dirty="0" smtClean="0">
                <a:latin typeface="+mj-lt"/>
              </a:rPr>
              <a:t>- highlights the need for champions</a:t>
            </a:r>
          </a:p>
          <a:p>
            <a:pPr lvl="1"/>
            <a:endParaRPr lang="en-US" dirty="0"/>
          </a:p>
        </p:txBody>
      </p:sp>
    </p:spTree>
    <p:extLst>
      <p:ext uri="{BB962C8B-B14F-4D97-AF65-F5344CB8AC3E}">
        <p14:creationId xmlns:p14="http://schemas.microsoft.com/office/powerpoint/2010/main" val="2944860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Association of University Teachers (CAUT) Equity Reviews</a:t>
            </a:r>
            <a:endParaRPr lang="en-US" dirty="0"/>
          </a:p>
        </p:txBody>
      </p:sp>
      <p:sp>
        <p:nvSpPr>
          <p:cNvPr id="3" name="Content Placeholder 2"/>
          <p:cNvSpPr>
            <a:spLocks noGrp="1"/>
          </p:cNvSpPr>
          <p:nvPr>
            <p:ph idx="1"/>
          </p:nvPr>
        </p:nvSpPr>
        <p:spPr/>
        <p:txBody>
          <a:bodyPr/>
          <a:lstStyle/>
          <a:p>
            <a:r>
              <a:rPr lang="en-US" dirty="0" smtClean="0">
                <a:latin typeface="+mj-lt"/>
              </a:rPr>
              <a:t>November 2007 – A Partial Picture – the representation of equity-seeking groups in Canada’s universities and colleges</a:t>
            </a:r>
          </a:p>
          <a:p>
            <a:pPr lvl="1"/>
            <a:r>
              <a:rPr lang="en-US" dirty="0" smtClean="0">
                <a:latin typeface="+mj-lt"/>
              </a:rPr>
              <a:t>Highlights major data gap – reliable national statistics on women only; University and College Academic Staff System (UCASS) is an annual census of full-time staff with teaching assignments in degree-granting institutions.</a:t>
            </a:r>
          </a:p>
          <a:p>
            <a:pPr lvl="1"/>
            <a:r>
              <a:rPr lang="en-US" dirty="0" smtClean="0">
                <a:latin typeface="+mj-lt"/>
              </a:rPr>
              <a:t>Canadian Census gives some limited and partial portrait of the status of some equity-seeking groups in Canadian post-secondary institution</a:t>
            </a:r>
          </a:p>
          <a:p>
            <a:pPr lvl="1"/>
            <a:r>
              <a:rPr lang="en-US" dirty="0" smtClean="0">
                <a:latin typeface="+mj-lt"/>
              </a:rPr>
              <a:t>Employment and pay gap for women and possibly racialized groups</a:t>
            </a:r>
            <a:endParaRPr lang="en-US" dirty="0">
              <a:latin typeface="+mj-lt"/>
            </a:endParaRPr>
          </a:p>
        </p:txBody>
      </p:sp>
    </p:spTree>
    <p:extLst>
      <p:ext uri="{BB962C8B-B14F-4D97-AF65-F5344CB8AC3E}">
        <p14:creationId xmlns:p14="http://schemas.microsoft.com/office/powerpoint/2010/main" val="159885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Tenure Gap – Women’s university appointments, 1985 – 2005 – September 2008</a:t>
            </a:r>
            <a:endParaRPr lang="en-US" dirty="0"/>
          </a:p>
        </p:txBody>
      </p:sp>
      <p:sp>
        <p:nvSpPr>
          <p:cNvPr id="3" name="Content Placeholder 2"/>
          <p:cNvSpPr>
            <a:spLocks noGrp="1"/>
          </p:cNvSpPr>
          <p:nvPr>
            <p:ph idx="1"/>
          </p:nvPr>
        </p:nvSpPr>
        <p:spPr/>
        <p:txBody>
          <a:bodyPr/>
          <a:lstStyle/>
          <a:p>
            <a:r>
              <a:rPr lang="en-US" dirty="0" smtClean="0">
                <a:latin typeface="+mj-lt"/>
              </a:rPr>
              <a:t>Academic tenure is an essential protection of academic freedom, however</a:t>
            </a:r>
          </a:p>
          <a:p>
            <a:pPr marL="0" indent="0">
              <a:buNone/>
            </a:pPr>
            <a:endParaRPr lang="en-US" dirty="0" smtClean="0">
              <a:latin typeface="+mj-lt"/>
            </a:endParaRPr>
          </a:p>
          <a:p>
            <a:r>
              <a:rPr lang="en-US" dirty="0" smtClean="0">
                <a:latin typeface="+mj-lt"/>
              </a:rPr>
              <a:t>Gender disparities in tenure</a:t>
            </a:r>
            <a:endParaRPr lang="en-US" dirty="0">
              <a:latin typeface="+mj-lt"/>
            </a:endParaRPr>
          </a:p>
        </p:txBody>
      </p:sp>
    </p:spTree>
    <p:extLst>
      <p:ext uri="{BB962C8B-B14F-4D97-AF65-F5344CB8AC3E}">
        <p14:creationId xmlns:p14="http://schemas.microsoft.com/office/powerpoint/2010/main" val="1820223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By the Numbers</a:t>
            </a:r>
          </a:p>
        </p:txBody>
      </p:sp>
      <p:sp>
        <p:nvSpPr>
          <p:cNvPr id="2" name="Content Placeholder 1"/>
          <p:cNvSpPr>
            <a:spLocks noGrp="1"/>
          </p:cNvSpPr>
          <p:nvPr>
            <p:ph idx="1"/>
          </p:nvPr>
        </p:nvSpPr>
        <p:spPr/>
        <p:txBody>
          <a:bodyPr/>
          <a:lstStyle/>
          <a:p>
            <a:r>
              <a:rPr lang="en-US" dirty="0" smtClean="0">
                <a:latin typeface="+mj-lt"/>
              </a:rPr>
              <a:t>In January 2010, the CAUT Education Review looked at a Portrait of Canada’s University Teachers using the UCASS (Statistics Canada’s University and College Academic Staff Survey) and </a:t>
            </a:r>
            <a:r>
              <a:rPr lang="en-US" dirty="0" err="1" smtClean="0">
                <a:latin typeface="+mj-lt"/>
              </a:rPr>
              <a:t>Labour</a:t>
            </a:r>
            <a:r>
              <a:rPr lang="en-US" dirty="0" smtClean="0">
                <a:latin typeface="+mj-lt"/>
              </a:rPr>
              <a:t> Force data.</a:t>
            </a:r>
          </a:p>
          <a:p>
            <a:r>
              <a:rPr lang="en-US" dirty="0" err="1" smtClean="0">
                <a:latin typeface="+mj-lt"/>
              </a:rPr>
              <a:t>UCASS</a:t>
            </a:r>
            <a:r>
              <a:rPr lang="en-US" dirty="0" smtClean="0">
                <a:latin typeface="+mj-lt"/>
              </a:rPr>
              <a:t> counts only full-time professors in universities.</a:t>
            </a:r>
          </a:p>
          <a:p>
            <a:r>
              <a:rPr lang="en-US" dirty="0" smtClean="0">
                <a:latin typeface="+mj-lt"/>
              </a:rPr>
              <a:t>Women remained under-represented and under-paid.</a:t>
            </a:r>
          </a:p>
          <a:p>
            <a:r>
              <a:rPr lang="en-US" dirty="0" smtClean="0">
                <a:latin typeface="+mj-lt"/>
              </a:rPr>
              <a:t>Aboriginal university teachers were seriously under represented</a:t>
            </a:r>
          </a:p>
          <a:p>
            <a:r>
              <a:rPr lang="en-US" dirty="0">
                <a:latin typeface="+mj-lt"/>
              </a:rPr>
              <a:t>V</a:t>
            </a:r>
            <a:r>
              <a:rPr lang="en-US" dirty="0" smtClean="0">
                <a:latin typeface="+mj-lt"/>
              </a:rPr>
              <a:t>isible minority university teachers were under-represented and under-paid and had higher levels of unemployment (with women visible minority faring more poorly than men.)</a:t>
            </a:r>
          </a:p>
          <a:p>
            <a:endParaRPr lang="en-US" dirty="0" smtClean="0"/>
          </a:p>
        </p:txBody>
      </p:sp>
    </p:spTree>
    <p:extLst>
      <p:ext uri="{BB962C8B-B14F-4D97-AF65-F5344CB8AC3E}">
        <p14:creationId xmlns:p14="http://schemas.microsoft.com/office/powerpoint/2010/main" val="3908011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then..</a:t>
            </a:r>
            <a:endParaRPr lang="en-US" dirty="0"/>
          </a:p>
        </p:txBody>
      </p:sp>
      <p:sp>
        <p:nvSpPr>
          <p:cNvPr id="3" name="Content Placeholder 2"/>
          <p:cNvSpPr>
            <a:spLocks noGrp="1"/>
          </p:cNvSpPr>
          <p:nvPr>
            <p:ph idx="1"/>
          </p:nvPr>
        </p:nvSpPr>
        <p:spPr/>
        <p:txBody>
          <a:bodyPr/>
          <a:lstStyle/>
          <a:p>
            <a:r>
              <a:rPr lang="en-US" dirty="0" smtClean="0">
                <a:latin typeface="+mj-lt"/>
              </a:rPr>
              <a:t>“Institutions and faculty associations therefore need to look more critically at the structures and practices that may be perpetuating inequities.  Pay scales with large numbers of increments and segregation by discipline are two areas that merit attention.  In addition, given the aging academic workforce in Canada, post-secondary institutions face ongoing issues of renewal.  Universities should use this opportunity to make promoting greater equity a central objective as retiring faculty are replaced by new hires.”</a:t>
            </a:r>
            <a:endParaRPr lang="en-US" dirty="0">
              <a:latin typeface="+mj-lt"/>
            </a:endParaRPr>
          </a:p>
        </p:txBody>
      </p:sp>
    </p:spTree>
    <p:extLst>
      <p:ext uri="{BB962C8B-B14F-4D97-AF65-F5344CB8AC3E}">
        <p14:creationId xmlns:p14="http://schemas.microsoft.com/office/powerpoint/2010/main" val="2672830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Gap – Understanding male-female salary differentials amongst Canadian academic staff – March 2011</a:t>
            </a:r>
          </a:p>
        </p:txBody>
      </p:sp>
      <p:sp>
        <p:nvSpPr>
          <p:cNvPr id="3" name="Content Placeholder 2"/>
          <p:cNvSpPr>
            <a:spLocks noGrp="1"/>
          </p:cNvSpPr>
          <p:nvPr>
            <p:ph idx="1"/>
          </p:nvPr>
        </p:nvSpPr>
        <p:spPr/>
        <p:txBody>
          <a:bodyPr/>
          <a:lstStyle/>
          <a:p>
            <a:r>
              <a:rPr lang="en-US" dirty="0" smtClean="0">
                <a:latin typeface="+mj-lt"/>
              </a:rPr>
              <a:t>March 2011 the CAUT looked at the salary differentials amongst Canadian academic staff:</a:t>
            </a:r>
          </a:p>
          <a:p>
            <a:r>
              <a:rPr lang="en-US" dirty="0" smtClean="0">
                <a:latin typeface="+mj-lt"/>
              </a:rPr>
              <a:t>Conclusion: “The male-female salary differential amongst university teachers, when adjusted for academic rank and age, has narrowed slightly in the last twenty years.  However, a persistent gap remains, one that cannot be explained by rank or age.  At the rank of full professor, for instance, women on average earn about 4.5 per cent less than their male counterparts….</a:t>
            </a:r>
          </a:p>
          <a:p>
            <a:pPr marL="0" indent="0">
              <a:buNone/>
            </a:pPr>
            <a:endParaRPr lang="en-US" dirty="0" smtClean="0">
              <a:latin typeface="+mj-lt"/>
            </a:endParaRPr>
          </a:p>
        </p:txBody>
      </p:sp>
    </p:spTree>
    <p:extLst>
      <p:ext uri="{BB962C8B-B14F-4D97-AF65-F5344CB8AC3E}">
        <p14:creationId xmlns:p14="http://schemas.microsoft.com/office/powerpoint/2010/main" val="269374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lstStyle/>
          <a:p>
            <a:r>
              <a:rPr lang="en-US" dirty="0">
                <a:latin typeface="+mj-lt"/>
              </a:rPr>
              <a:t>The analysis suggests some important lessons.  First, universities should provide for greater gender equity in hiring, particularly in those subject areas where women have been traditionally underrepresented.</a:t>
            </a:r>
          </a:p>
          <a:p>
            <a:pPr marL="0" indent="0">
              <a:buNone/>
            </a:pPr>
            <a:endParaRPr lang="en-US" dirty="0">
              <a:latin typeface="+mj-lt"/>
            </a:endParaRPr>
          </a:p>
          <a:p>
            <a:r>
              <a:rPr lang="en-US" dirty="0">
                <a:latin typeface="+mj-lt"/>
              </a:rPr>
              <a:t>Secondly, universities and academic staff associations must not only ensure there is greater equity in salaries at the time of hiring, but also address the fact that even if women start off in relative positions of equity the gender salary gap rises with years of experience and progress through the ranks.”</a:t>
            </a:r>
          </a:p>
          <a:p>
            <a:endParaRPr lang="en-CA" dirty="0"/>
          </a:p>
        </p:txBody>
      </p:sp>
    </p:spTree>
    <p:extLst>
      <p:ext uri="{BB962C8B-B14F-4D97-AF65-F5344CB8AC3E}">
        <p14:creationId xmlns:p14="http://schemas.microsoft.com/office/powerpoint/2010/main" val="1865472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2018?</a:t>
            </a:r>
            <a:endParaRPr lang="en-US" dirty="0"/>
          </a:p>
        </p:txBody>
      </p:sp>
      <p:sp>
        <p:nvSpPr>
          <p:cNvPr id="3" name="Content Placeholder 2"/>
          <p:cNvSpPr>
            <a:spLocks noGrp="1"/>
          </p:cNvSpPr>
          <p:nvPr>
            <p:ph idx="1"/>
          </p:nvPr>
        </p:nvSpPr>
        <p:spPr/>
        <p:txBody>
          <a:bodyPr/>
          <a:lstStyle/>
          <a:p>
            <a:r>
              <a:rPr lang="en-US" dirty="0" smtClean="0">
                <a:latin typeface="+mj-lt"/>
              </a:rPr>
              <a:t>UCASS was discontinued in 2011/2012</a:t>
            </a:r>
          </a:p>
          <a:p>
            <a:r>
              <a:rPr lang="en-US" dirty="0" smtClean="0">
                <a:latin typeface="+mj-lt"/>
              </a:rPr>
              <a:t>The long-form census as well</a:t>
            </a:r>
          </a:p>
          <a:p>
            <a:endParaRPr lang="en-US" dirty="0">
              <a:latin typeface="+mj-lt"/>
            </a:endParaRPr>
          </a:p>
          <a:p>
            <a:r>
              <a:rPr lang="en-US" dirty="0" smtClean="0">
                <a:latin typeface="+mj-lt"/>
              </a:rPr>
              <a:t>UCASS reinstated – newest results in 2018 for 16/17:</a:t>
            </a:r>
          </a:p>
          <a:p>
            <a:pPr lvl="1"/>
            <a:r>
              <a:rPr lang="en-US" dirty="0" smtClean="0">
                <a:latin typeface="+mj-lt"/>
              </a:rPr>
              <a:t>Women make up 40% of university full-time teaching employees</a:t>
            </a:r>
            <a:endParaRPr lang="en-US" dirty="0">
              <a:latin typeface="+mj-lt"/>
            </a:endParaRPr>
          </a:p>
          <a:p>
            <a:pPr marL="228600" lvl="1" indent="0">
              <a:buNone/>
            </a:pPr>
            <a:endParaRPr lang="en-US" dirty="0" smtClean="0">
              <a:latin typeface="+mj-lt"/>
            </a:endParaRPr>
          </a:p>
          <a:p>
            <a:pPr marL="228600" lvl="1" indent="0">
              <a:buNone/>
            </a:pPr>
            <a:r>
              <a:rPr lang="en-US" dirty="0" smtClean="0">
                <a:latin typeface="+mj-lt"/>
              </a:rPr>
              <a:t>Long form census reinstated in 2016 – some results released but a full picture will not be known for some time</a:t>
            </a:r>
          </a:p>
          <a:p>
            <a:pPr marL="228600" lvl="1" indent="0">
              <a:buNone/>
            </a:pPr>
            <a:r>
              <a:rPr lang="en-US" dirty="0" smtClean="0">
                <a:latin typeface="+mj-lt"/>
              </a:rPr>
              <a:t>Only a partial picture: </a:t>
            </a:r>
            <a:r>
              <a:rPr lang="en-US" dirty="0" err="1" smtClean="0">
                <a:latin typeface="+mj-lt"/>
              </a:rPr>
              <a:t>UCASS</a:t>
            </a:r>
            <a:r>
              <a:rPr lang="en-US" dirty="0" smtClean="0">
                <a:latin typeface="+mj-lt"/>
              </a:rPr>
              <a:t> gives stats for women full-time teaching only and the Canadian Census is limited.</a:t>
            </a:r>
          </a:p>
        </p:txBody>
      </p:sp>
    </p:spTree>
    <p:extLst>
      <p:ext uri="{BB962C8B-B14F-4D97-AF65-F5344CB8AC3E}">
        <p14:creationId xmlns:p14="http://schemas.microsoft.com/office/powerpoint/2010/main" val="4204859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2900" marR="0" lvl="0" indent="-342900">
              <a:lnSpc>
                <a:spcPct val="115000"/>
              </a:lnSpc>
              <a:spcBef>
                <a:spcPts val="0"/>
              </a:spcBef>
              <a:spcAft>
                <a:spcPts val="840"/>
              </a:spcAft>
              <a:buSzPts val="1000"/>
              <a:buFont typeface="Symbol" panose="05050102010706020507" pitchFamily="18" charset="2"/>
              <a:buChar char=""/>
              <a:tabLst>
                <a:tab pos="457200" algn="l"/>
              </a:tabLst>
            </a:pP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An increased understanding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of </a:t>
            </a:r>
            <a:r>
              <a:rPr lang="en-CA"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Employment </a:t>
            </a:r>
            <a:r>
              <a:rPr lang="en-CA"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Equity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PSE -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its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challenges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benefits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nSpc>
                <a:spcPct val="115000"/>
              </a:lnSpc>
              <a:spcBef>
                <a:spcPts val="0"/>
              </a:spcBef>
              <a:spcAft>
                <a:spcPts val="840"/>
              </a:spcAft>
              <a:buSzPts val="1000"/>
              <a:buFont typeface="Symbol" panose="05050102010706020507" pitchFamily="18" charset="2"/>
              <a:buChar char=""/>
              <a:tabLst>
                <a:tab pos="457200" algn="l"/>
              </a:tabLst>
            </a:pPr>
            <a:endPar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840"/>
              </a:spcAft>
              <a:buSzPts val="1000"/>
              <a:buFont typeface="Symbol" panose="05050102010706020507" pitchFamily="18" charset="2"/>
              <a:buChar char=""/>
              <a:tabLst>
                <a:tab pos="457200" algn="l"/>
              </a:tabLst>
            </a:pP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Identify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challenge some of the myths associated with employment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equity</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toward building an institutional culture of inclusivity</a:t>
            </a:r>
          </a:p>
          <a:p>
            <a:pPr marL="342900" marR="0" lvl="0" indent="-342900">
              <a:lnSpc>
                <a:spcPct val="115000"/>
              </a:lnSpc>
              <a:spcBef>
                <a:spcPts val="0"/>
              </a:spcBef>
              <a:spcAft>
                <a:spcPts val="840"/>
              </a:spcAft>
              <a:buSzPts val="1000"/>
              <a:buFont typeface="Symbol" panose="05050102010706020507" pitchFamily="18" charset="2"/>
              <a:buChar char=""/>
              <a:tabLst>
                <a:tab pos="457200" algn="l"/>
              </a:tabLst>
            </a:pPr>
            <a:endPar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840"/>
              </a:spcAft>
              <a:buSzPts val="1000"/>
              <a:buFont typeface="Symbol" panose="05050102010706020507" pitchFamily="18" charset="2"/>
              <a:buChar char=""/>
              <a:tabLst>
                <a:tab pos="457200" algn="l"/>
              </a:tabLst>
            </a:pP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Share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practical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tools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that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can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guide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employment equity practices </a:t>
            </a:r>
            <a:r>
              <a:rPr lang="en-CA"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CA"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PSE environment.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73241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23176" t="15106" r="24119" b="5489"/>
          <a:stretch/>
        </p:blipFill>
        <p:spPr>
          <a:xfrm>
            <a:off x="611560" y="190557"/>
            <a:ext cx="7848872" cy="6651586"/>
          </a:xfrm>
          <a:prstGeom prst="rect">
            <a:avLst/>
          </a:prstGeom>
        </p:spPr>
      </p:pic>
    </p:spTree>
    <p:extLst>
      <p:ext uri="{BB962C8B-B14F-4D97-AF65-F5344CB8AC3E}">
        <p14:creationId xmlns:p14="http://schemas.microsoft.com/office/powerpoint/2010/main" val="4231117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dirty="0" smtClean="0">
                <a:latin typeface="+mn-lt"/>
              </a:rPr>
              <a:t>“While available data is limited*, it does reveal that the academic workforce is not as diverse as either the student body or the labour force.  Evidence also shows significant wage gaps: between men and women; and between white, Aboriginal and racialized academic staff.”</a:t>
            </a:r>
          </a:p>
          <a:p>
            <a:pPr marL="0" indent="0">
              <a:buNone/>
            </a:pPr>
            <a:endParaRPr lang="en-CA" dirty="0" smtClean="0">
              <a:latin typeface="+mn-lt"/>
            </a:endParaRPr>
          </a:p>
          <a:p>
            <a:pPr marL="0" indent="0">
              <a:buNone/>
            </a:pPr>
            <a:endParaRPr lang="en-CA" dirty="0">
              <a:latin typeface="+mn-lt"/>
            </a:endParaRPr>
          </a:p>
          <a:p>
            <a:pPr marL="0" indent="0">
              <a:buNone/>
            </a:pPr>
            <a:endParaRPr lang="en-CA" dirty="0">
              <a:latin typeface="+mn-lt"/>
            </a:endParaRPr>
          </a:p>
          <a:p>
            <a:pPr marL="0" indent="0">
              <a:buNone/>
            </a:pPr>
            <a:r>
              <a:rPr lang="en-CA" dirty="0" smtClean="0">
                <a:latin typeface="+mn-lt"/>
              </a:rPr>
              <a:t>*See endnotes for the report.</a:t>
            </a:r>
          </a:p>
          <a:p>
            <a:pPr marL="0" indent="0">
              <a:buNone/>
            </a:pPr>
            <a:endParaRPr lang="en-CA" dirty="0">
              <a:latin typeface="+mn-lt"/>
            </a:endParaRPr>
          </a:p>
          <a:p>
            <a:pPr marL="0" indent="0">
              <a:buNone/>
            </a:pPr>
            <a:endParaRPr lang="en-CA" dirty="0">
              <a:latin typeface="+mn-lt"/>
            </a:endParaRPr>
          </a:p>
        </p:txBody>
      </p:sp>
    </p:spTree>
    <p:extLst>
      <p:ext uri="{BB962C8B-B14F-4D97-AF65-F5344CB8AC3E}">
        <p14:creationId xmlns:p14="http://schemas.microsoft.com/office/powerpoint/2010/main" val="189631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lstStyle/>
          <a:p>
            <a:pPr marL="0" indent="0">
              <a:buNone/>
            </a:pPr>
            <a:r>
              <a:rPr lang="en-CA" dirty="0" smtClean="0">
                <a:latin typeface="+mn-lt"/>
              </a:rPr>
              <a:t>“Despite longstanding employment equity policies and practices mandated by legislation, employment and wage inequities remain in Canada’s universities and colleges.  Racialized and Aboriginal academic staff experience an earnings gap and higher unemployment than their white colleagues, and this is compounded for Aboriginal and racialized women.  Practices and patterns of discrimination that limit opportunities for individuals from marginalized groups contribute to employment and pay gaps.</a:t>
            </a:r>
          </a:p>
          <a:p>
            <a:pPr marL="0" indent="0">
              <a:buNone/>
            </a:pPr>
            <a:endParaRPr lang="en-CA" dirty="0">
              <a:latin typeface="+mn-lt"/>
            </a:endParaRPr>
          </a:p>
          <a:p>
            <a:pPr marL="0" indent="0">
              <a:buNone/>
            </a:pPr>
            <a:r>
              <a:rPr lang="en-CA" dirty="0" smtClean="0">
                <a:latin typeface="+mn-lt"/>
              </a:rPr>
              <a:t>…</a:t>
            </a:r>
            <a:endParaRPr lang="en-CA" dirty="0">
              <a:latin typeface="+mn-lt"/>
            </a:endParaRPr>
          </a:p>
        </p:txBody>
      </p:sp>
    </p:spTree>
    <p:extLst>
      <p:ext uri="{BB962C8B-B14F-4D97-AF65-F5344CB8AC3E}">
        <p14:creationId xmlns:p14="http://schemas.microsoft.com/office/powerpoint/2010/main" val="1105848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a:t>
            </a:r>
            <a:r>
              <a:rPr lang="en-CA" dirty="0" smtClean="0"/>
              <a:t>con</a:t>
            </a:r>
            <a:r>
              <a:rPr lang="en-CA" dirty="0" smtClean="0"/>
              <a:t>t’d</a:t>
            </a:r>
            <a:r>
              <a:rPr lang="en-CA" dirty="0" smtClean="0"/>
              <a:t>..</a:t>
            </a:r>
            <a:endParaRPr lang="en-CA" dirty="0"/>
          </a:p>
        </p:txBody>
      </p:sp>
      <p:sp>
        <p:nvSpPr>
          <p:cNvPr id="3" name="Content Placeholder 2"/>
          <p:cNvSpPr>
            <a:spLocks noGrp="1"/>
          </p:cNvSpPr>
          <p:nvPr>
            <p:ph idx="1"/>
          </p:nvPr>
        </p:nvSpPr>
        <p:spPr/>
        <p:txBody>
          <a:bodyPr/>
          <a:lstStyle/>
          <a:p>
            <a:pPr marL="0" indent="0">
              <a:buNone/>
            </a:pPr>
            <a:r>
              <a:rPr lang="en-CA" dirty="0" smtClean="0">
                <a:latin typeface="+mn-lt"/>
              </a:rPr>
              <a:t>Institutions and academic staff associations need to look more critically at the structures and practices that perpetuate inequities, including the rise of contingent employment.  New policies and practices, including collective agreement language, to address equity, diversity and inclusion must be put in place and monitored, involving both institutions and academic staff associations.</a:t>
            </a:r>
          </a:p>
          <a:p>
            <a:pPr marL="0" indent="0">
              <a:buNone/>
            </a:pPr>
            <a:endParaRPr lang="en-CA" dirty="0">
              <a:latin typeface="+mn-lt"/>
            </a:endParaRPr>
          </a:p>
          <a:p>
            <a:pPr marL="0" indent="0">
              <a:buNone/>
            </a:pPr>
            <a:endParaRPr lang="en-CA" dirty="0" smtClean="0">
              <a:latin typeface="+mn-lt"/>
            </a:endParaRPr>
          </a:p>
          <a:p>
            <a:pPr marL="0" indent="0">
              <a:buNone/>
            </a:pPr>
            <a:r>
              <a:rPr lang="en-CA" dirty="0" smtClean="0">
                <a:latin typeface="+mn-lt"/>
              </a:rPr>
              <a:t>…</a:t>
            </a:r>
            <a:endParaRPr lang="en-CA" dirty="0">
              <a:latin typeface="+mn-lt"/>
            </a:endParaRPr>
          </a:p>
        </p:txBody>
      </p:sp>
    </p:spTree>
    <p:extLst>
      <p:ext uri="{BB962C8B-B14F-4D97-AF65-F5344CB8AC3E}">
        <p14:creationId xmlns:p14="http://schemas.microsoft.com/office/powerpoint/2010/main" val="426944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a:t>
            </a:r>
            <a:r>
              <a:rPr lang="en-CA" dirty="0" smtClean="0"/>
              <a:t>con</a:t>
            </a:r>
            <a:r>
              <a:rPr lang="en-CA" dirty="0" smtClean="0"/>
              <a:t>t’d</a:t>
            </a:r>
            <a:r>
              <a:rPr lang="en-CA" dirty="0" smtClean="0"/>
              <a:t>…</a:t>
            </a:r>
            <a:endParaRPr lang="en-CA" dirty="0"/>
          </a:p>
        </p:txBody>
      </p:sp>
      <p:sp>
        <p:nvSpPr>
          <p:cNvPr id="3" name="Content Placeholder 2"/>
          <p:cNvSpPr>
            <a:spLocks noGrp="1"/>
          </p:cNvSpPr>
          <p:nvPr>
            <p:ph idx="1"/>
          </p:nvPr>
        </p:nvSpPr>
        <p:spPr/>
        <p:txBody>
          <a:bodyPr/>
          <a:lstStyle/>
          <a:p>
            <a:pPr marL="0" indent="0">
              <a:buNone/>
            </a:pPr>
            <a:r>
              <a:rPr lang="en-CA" dirty="0" smtClean="0">
                <a:latin typeface="+mn-lt"/>
              </a:rPr>
              <a:t>To better understand the problem and measure progress, universities and colleges need to improve their reporting of employment and pay equity related data, and data collection needs to be centralized and standardized.  Data on successful and unsuccessful applicants, as well as retention, tenure and promotion data from the point of hiring should be collected for all equity groups and made available.  Data should be gathered for contract and regular academic staff, and a census of all staff should be periodically conducted for adequate record capture.”</a:t>
            </a:r>
            <a:endParaRPr lang="en-CA" dirty="0">
              <a:latin typeface="+mn-lt"/>
            </a:endParaRPr>
          </a:p>
        </p:txBody>
      </p:sp>
    </p:spTree>
    <p:extLst>
      <p:ext uri="{BB962C8B-B14F-4D97-AF65-F5344CB8AC3E}">
        <p14:creationId xmlns:p14="http://schemas.microsoft.com/office/powerpoint/2010/main" val="139729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Numbers: the inclusive organization</a:t>
            </a:r>
            <a:endParaRPr lang="en-US" dirty="0"/>
          </a:p>
        </p:txBody>
      </p:sp>
      <p:sp>
        <p:nvSpPr>
          <p:cNvPr id="3" name="Content Placeholder 2"/>
          <p:cNvSpPr>
            <a:spLocks noGrp="1"/>
          </p:cNvSpPr>
          <p:nvPr>
            <p:ph idx="1"/>
          </p:nvPr>
        </p:nvSpPr>
        <p:spPr/>
        <p:txBody>
          <a:bodyPr/>
          <a:lstStyle/>
          <a:p>
            <a:pPr marL="0" indent="0">
              <a:buNone/>
            </a:pPr>
            <a:r>
              <a:rPr lang="en-US" sz="3600" i="1" dirty="0" smtClean="0">
                <a:latin typeface="+mj-lt"/>
              </a:rPr>
              <a:t>“We need diversity in discipline, intellectual outlook, cognitive style, and personality to offer students the breadth of ideas that constitutes a dynamic intellectual community.”</a:t>
            </a:r>
          </a:p>
          <a:p>
            <a:pPr marL="0" indent="0">
              <a:buNone/>
            </a:pPr>
            <a:endParaRPr lang="en-US" dirty="0">
              <a:latin typeface="+mj-lt"/>
            </a:endParaRPr>
          </a:p>
          <a:p>
            <a:pPr marL="0" indent="0">
              <a:buNone/>
            </a:pPr>
            <a:r>
              <a:rPr lang="en-US" sz="2000" dirty="0" smtClean="0">
                <a:latin typeface="+mj-lt"/>
              </a:rPr>
              <a:t>Searching for Excellence &amp; Diversity, a guide for search committees (Eve Fine and Jo </a:t>
            </a:r>
            <a:r>
              <a:rPr lang="en-US" sz="2000" dirty="0" err="1" smtClean="0">
                <a:latin typeface="+mj-lt"/>
              </a:rPr>
              <a:t>Handelsman</a:t>
            </a:r>
            <a:r>
              <a:rPr lang="en-US" sz="2000" dirty="0" smtClean="0">
                <a:latin typeface="+mj-lt"/>
              </a:rPr>
              <a:t>, WISELI: Women in Science and Engineering Leadership Institute.) 2012.</a:t>
            </a:r>
            <a:endParaRPr lang="en-US" sz="2000" dirty="0">
              <a:latin typeface="+mj-lt"/>
            </a:endParaRPr>
          </a:p>
        </p:txBody>
      </p:sp>
    </p:spTree>
    <p:extLst>
      <p:ext uri="{BB962C8B-B14F-4D97-AF65-F5344CB8AC3E}">
        <p14:creationId xmlns:p14="http://schemas.microsoft.com/office/powerpoint/2010/main" val="3692522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the Contradictions:  Saying Versus Doing in Canadian </a:t>
            </a:r>
            <a:r>
              <a:rPr lang="en-US" dirty="0" smtClean="0"/>
              <a:t>Organizations</a:t>
            </a:r>
            <a:r>
              <a:rPr lang="en-US" dirty="0"/>
              <a:t/>
            </a:r>
            <a:br>
              <a:rPr lang="en-US" dirty="0"/>
            </a:br>
            <a:endParaRPr lang="en-CA" dirty="0"/>
          </a:p>
        </p:txBody>
      </p:sp>
      <p:sp>
        <p:nvSpPr>
          <p:cNvPr id="3" name="Content Placeholder 2"/>
          <p:cNvSpPr>
            <a:spLocks noGrp="1"/>
          </p:cNvSpPr>
          <p:nvPr>
            <p:ph idx="1"/>
          </p:nvPr>
        </p:nvSpPr>
        <p:spPr/>
        <p:txBody>
          <a:bodyPr/>
          <a:lstStyle/>
          <a:p>
            <a:pPr marL="0" indent="0">
              <a:buNone/>
            </a:pPr>
            <a:r>
              <a:rPr lang="en-US" dirty="0" smtClean="0">
                <a:latin typeface="+mn-lt"/>
              </a:rPr>
              <a:t>Why do we continue to have this conversation 30 years after it began?</a:t>
            </a:r>
            <a:endParaRPr lang="en-US" dirty="0">
              <a:latin typeface="+mn-lt"/>
            </a:endParaRPr>
          </a:p>
          <a:p>
            <a:pPr marL="0" indent="0">
              <a:buNone/>
            </a:pPr>
            <a:endParaRPr lang="en-CA" dirty="0" smtClean="0">
              <a:latin typeface="+mn-lt"/>
            </a:endParaRPr>
          </a:p>
          <a:p>
            <a:pPr marL="227013" lvl="1" indent="0">
              <a:buNone/>
            </a:pPr>
            <a:r>
              <a:rPr lang="en-CA" dirty="0" smtClean="0">
                <a:latin typeface="+mn-lt"/>
              </a:rPr>
              <a:t>There </a:t>
            </a:r>
            <a:r>
              <a:rPr lang="en-CA" dirty="0">
                <a:latin typeface="+mn-lt"/>
              </a:rPr>
              <a:t>are major contradictions between what organizations are saying about the importance of diversity and what they are actually </a:t>
            </a:r>
            <a:r>
              <a:rPr lang="en-CA" dirty="0" smtClean="0">
                <a:latin typeface="+mn-lt"/>
              </a:rPr>
              <a:t>doing.</a:t>
            </a:r>
          </a:p>
          <a:p>
            <a:pPr marL="0" indent="0">
              <a:buNone/>
            </a:pPr>
            <a:endParaRPr lang="en-CA" dirty="0">
              <a:latin typeface="+mn-lt"/>
            </a:endParaRPr>
          </a:p>
          <a:p>
            <a:pPr marL="227013" lvl="1" indent="0">
              <a:buNone/>
            </a:pPr>
            <a:r>
              <a:rPr lang="en-CA" dirty="0" smtClean="0">
                <a:latin typeface="+mn-lt"/>
              </a:rPr>
              <a:t>The tools that institutions are using are limited: Employment Equity will not be achieved without a lens on diversity and inclusion.</a:t>
            </a:r>
            <a:endParaRPr lang="en-CA" dirty="0">
              <a:latin typeface="+mn-lt"/>
            </a:endParaRPr>
          </a:p>
          <a:p>
            <a:pPr marL="0" indent="0">
              <a:buNone/>
            </a:pPr>
            <a:endParaRPr lang="en-CA" dirty="0"/>
          </a:p>
        </p:txBody>
      </p:sp>
    </p:spTree>
    <p:extLst>
      <p:ext uri="{BB962C8B-B14F-4D97-AF65-F5344CB8AC3E}">
        <p14:creationId xmlns:p14="http://schemas.microsoft.com/office/powerpoint/2010/main" val="34079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0"/>
            <a:ext cx="8229600" cy="1252538"/>
          </a:xfrm>
        </p:spPr>
        <p:txBody>
          <a:bodyPr/>
          <a:lstStyle/>
          <a:p>
            <a:pPr eaLnBrk="1" hangingPunct="1"/>
            <a:r>
              <a:rPr lang="en-US" dirty="0" smtClean="0"/>
              <a:t>A Closer Look at the Contradictions:  Saying Versus </a:t>
            </a:r>
            <a:br>
              <a:rPr lang="en-US" dirty="0" smtClean="0"/>
            </a:br>
            <a:r>
              <a:rPr lang="en-US" dirty="0" smtClean="0"/>
              <a:t>Doing in Canadian Organizations</a:t>
            </a:r>
          </a:p>
        </p:txBody>
      </p:sp>
      <p:graphicFrame>
        <p:nvGraphicFramePr>
          <p:cNvPr id="4" name="Content Placeholder 3"/>
          <p:cNvGraphicFramePr>
            <a:graphicFrameLocks noGrp="1"/>
          </p:cNvGraphicFramePr>
          <p:nvPr>
            <p:ph idx="1"/>
          </p:nvPr>
        </p:nvGraphicFramePr>
        <p:xfrm>
          <a:off x="250825" y="1557338"/>
          <a:ext cx="8640763" cy="4881677"/>
        </p:xfrm>
        <a:graphic>
          <a:graphicData uri="http://schemas.openxmlformats.org/drawingml/2006/table">
            <a:tbl>
              <a:tblPr firstRow="1" bandRow="1">
                <a:tableStyleId>{5C22544A-7EE6-4342-B048-85BDC9FD1C3A}</a:tableStyleId>
              </a:tblPr>
              <a:tblGrid>
                <a:gridCol w="4436323"/>
                <a:gridCol w="4204440"/>
              </a:tblGrid>
              <a:tr h="370741">
                <a:tc>
                  <a:txBody>
                    <a:bodyPr/>
                    <a:lstStyle/>
                    <a:p>
                      <a:r>
                        <a:rPr lang="en-US" sz="1600" dirty="0" smtClean="0"/>
                        <a:t>What Canadian Organizations Are</a:t>
                      </a:r>
                      <a:r>
                        <a:rPr lang="en-US" sz="1600" baseline="0" dirty="0" smtClean="0"/>
                        <a:t> Saying</a:t>
                      </a:r>
                      <a:endParaRPr lang="en-US" sz="1600" dirty="0"/>
                    </a:p>
                  </a:txBody>
                  <a:tcPr marL="91438" marR="91438" marT="45707" marB="45707"/>
                </a:tc>
                <a:tc>
                  <a:txBody>
                    <a:bodyPr/>
                    <a:lstStyle/>
                    <a:p>
                      <a:r>
                        <a:rPr lang="en-US" sz="1600" dirty="0" smtClean="0"/>
                        <a:t>What Canadian Organizations Are</a:t>
                      </a:r>
                      <a:r>
                        <a:rPr lang="en-US" sz="1600" baseline="0" dirty="0" smtClean="0"/>
                        <a:t> Doing</a:t>
                      </a:r>
                      <a:endParaRPr lang="en-US" sz="1600" dirty="0"/>
                    </a:p>
                  </a:txBody>
                  <a:tcPr marL="91438" marR="91438" marT="45707" marB="45707"/>
                </a:tc>
              </a:tr>
              <a:tr h="1310580">
                <a:tc>
                  <a:txBody>
                    <a:bodyPr/>
                    <a:lstStyle/>
                    <a:p>
                      <a:pPr marL="228600" indent="-228600">
                        <a:buFont typeface="Arial" pitchFamily="34" charset="0"/>
                        <a:buChar char="•"/>
                      </a:pPr>
                      <a:r>
                        <a:rPr lang="en-US" sz="1600" dirty="0" smtClean="0"/>
                        <a:t>Commitment to diversity is strong.</a:t>
                      </a:r>
                      <a:br>
                        <a:rPr lang="en-US" sz="1600" dirty="0" smtClean="0"/>
                      </a:br>
                      <a:endParaRPr lang="en-US" sz="1600" dirty="0" smtClean="0"/>
                    </a:p>
                    <a:p>
                      <a:pPr marL="228600" indent="-228600">
                        <a:buFont typeface="Arial" pitchFamily="34" charset="0"/>
                        <a:buChar char="•"/>
                      </a:pPr>
                      <a:r>
                        <a:rPr lang="en-US" sz="1600" dirty="0" smtClean="0"/>
                        <a:t>Diversity is an average, above-average or top priority.</a:t>
                      </a:r>
                      <a:endParaRPr lang="en-US" sz="1600" dirty="0"/>
                    </a:p>
                  </a:txBody>
                  <a:tcPr marL="91438" marR="91438" marT="45707" marB="45707"/>
                </a:tc>
                <a:tc>
                  <a:txBody>
                    <a:bodyPr/>
                    <a:lstStyle/>
                    <a:p>
                      <a:pPr marL="228600" indent="-228600">
                        <a:buFont typeface="Arial" pitchFamily="34" charset="0"/>
                        <a:buChar char="•"/>
                      </a:pPr>
                      <a:r>
                        <a:rPr lang="en-US" sz="1600" dirty="0" smtClean="0"/>
                        <a:t>Almost half of the organizations surveyed have no strategic plan for diversity.</a:t>
                      </a:r>
                    </a:p>
                    <a:p>
                      <a:pPr marL="228600" indent="-228600">
                        <a:buFont typeface="Arial" pitchFamily="34" charset="0"/>
                        <a:buChar char="•"/>
                      </a:pPr>
                      <a:r>
                        <a:rPr lang="en-US" sz="1600" dirty="0" smtClean="0"/>
                        <a:t>Organizations lack integrated and comprehensive plans for achieving their stated goals.</a:t>
                      </a:r>
                      <a:endParaRPr lang="en-US" sz="1600" dirty="0"/>
                    </a:p>
                  </a:txBody>
                  <a:tcPr marL="91438" marR="91438" marT="45707" marB="45707"/>
                </a:tc>
              </a:tr>
              <a:tr h="1066747">
                <a:tc>
                  <a:txBody>
                    <a:bodyPr/>
                    <a:lstStyle/>
                    <a:p>
                      <a:pPr marL="228600" indent="-228600">
                        <a:buFont typeface="Arial" pitchFamily="34" charset="0"/>
                        <a:buChar char="•"/>
                      </a:pPr>
                      <a:r>
                        <a:rPr lang="en-US" sz="1600" dirty="0" smtClean="0"/>
                        <a:t>Retention of diverse talent is a top</a:t>
                      </a:r>
                      <a:r>
                        <a:rPr lang="en-US" sz="1600" baseline="0" dirty="0" smtClean="0"/>
                        <a:t> priority.</a:t>
                      </a:r>
                      <a:endParaRPr lang="en-US" sz="1600" dirty="0"/>
                    </a:p>
                  </a:txBody>
                  <a:tcPr marL="91438" marR="91438" marT="45707" marB="45707"/>
                </a:tc>
                <a:tc>
                  <a:txBody>
                    <a:bodyPr/>
                    <a:lstStyle/>
                    <a:p>
                      <a:pPr marL="228600" indent="-228600">
                        <a:buFont typeface="Arial" pitchFamily="34" charset="0"/>
                        <a:buChar char="•"/>
                      </a:pPr>
                      <a:r>
                        <a:rPr lang="en-US" sz="1600" dirty="0" smtClean="0"/>
                        <a:t>Building leadership capacity and diversity management competencies does not appear</a:t>
                      </a:r>
                      <a:r>
                        <a:rPr lang="en-US" sz="1600" baseline="0" dirty="0" smtClean="0"/>
                        <a:t> among the top five short-term diversity priorities.</a:t>
                      </a:r>
                      <a:endParaRPr lang="en-US" sz="1600" dirty="0"/>
                    </a:p>
                  </a:txBody>
                  <a:tcPr marL="91438" marR="91438" marT="45707" marB="45707"/>
                </a:tc>
              </a:tr>
              <a:tr h="1066747">
                <a:tc>
                  <a:txBody>
                    <a:bodyPr/>
                    <a:lstStyle/>
                    <a:p>
                      <a:pPr marL="228600" indent="-228600">
                        <a:buFont typeface="Arial" pitchFamily="34" charset="0"/>
                        <a:buChar char="•"/>
                      </a:pPr>
                      <a:r>
                        <a:rPr lang="en-US" sz="1600" dirty="0" smtClean="0"/>
                        <a:t>Diversity budgets in 2006 will remain the same</a:t>
                      </a:r>
                      <a:r>
                        <a:rPr lang="en-US" sz="1600" baseline="0" dirty="0" smtClean="0"/>
                        <a:t> for most organizations</a:t>
                      </a:r>
                      <a:endParaRPr lang="en-US" sz="1600" dirty="0"/>
                    </a:p>
                  </a:txBody>
                  <a:tcPr marL="91438" marR="91438" marT="45707" marB="45707"/>
                </a:tc>
                <a:tc>
                  <a:txBody>
                    <a:bodyPr/>
                    <a:lstStyle/>
                    <a:p>
                      <a:pPr marL="228600" indent="-228600">
                        <a:buFont typeface="Arial" pitchFamily="34" charset="0"/>
                        <a:buChar char="•"/>
                      </a:pPr>
                      <a:r>
                        <a:rPr lang="en-US" sz="1600" dirty="0" smtClean="0"/>
                        <a:t>Most organizations have not allocated a separate diversity budget.</a:t>
                      </a:r>
                    </a:p>
                    <a:p>
                      <a:pPr marL="228600" indent="-228600">
                        <a:buFont typeface="Arial" pitchFamily="34" charset="0"/>
                        <a:buChar char="•"/>
                      </a:pPr>
                      <a:r>
                        <a:rPr lang="en-US" sz="1600" dirty="0" smtClean="0"/>
                        <a:t>Most</a:t>
                      </a:r>
                      <a:r>
                        <a:rPr lang="en-US" sz="1600" baseline="0" dirty="0" smtClean="0"/>
                        <a:t> diversity-related initiatives fall under the responsibility of human resources</a:t>
                      </a:r>
                      <a:endParaRPr lang="en-US" sz="1600" dirty="0"/>
                    </a:p>
                  </a:txBody>
                  <a:tcPr marL="91438" marR="91438" marT="45707" marB="45707"/>
                </a:tc>
              </a:tr>
              <a:tr h="1066747">
                <a:tc>
                  <a:txBody>
                    <a:bodyPr/>
                    <a:lstStyle/>
                    <a:p>
                      <a:pPr marL="228600" indent="-228600">
                        <a:buFont typeface="Arial" pitchFamily="34" charset="0"/>
                        <a:buChar char="•"/>
                      </a:pPr>
                      <a:r>
                        <a:rPr lang="en-US" sz="1600" dirty="0" smtClean="0"/>
                        <a:t>“Creating a culture of inclusion” is a top priority for both</a:t>
                      </a:r>
                      <a:r>
                        <a:rPr lang="en-US" sz="1600" baseline="0" dirty="0" smtClean="0"/>
                        <a:t> the short and medium term.</a:t>
                      </a:r>
                      <a:endParaRPr lang="en-US" sz="1600" dirty="0"/>
                    </a:p>
                  </a:txBody>
                  <a:tcPr marL="91438" marR="91438" marT="45707" marB="45707"/>
                </a:tc>
                <a:tc>
                  <a:txBody>
                    <a:bodyPr/>
                    <a:lstStyle/>
                    <a:p>
                      <a:pPr marL="228600" indent="-228600">
                        <a:buFont typeface="Arial" pitchFamily="34" charset="0"/>
                        <a:buChar char="•"/>
                      </a:pPr>
                      <a:r>
                        <a:rPr lang="en-US" sz="1600" dirty="0" smtClean="0"/>
                        <a:t>Most organizations do not have a strategic plan, accountability generally rests in one area, and training and development is not organization-wide.</a:t>
                      </a:r>
                      <a:endParaRPr lang="en-US" sz="1600" dirty="0"/>
                    </a:p>
                  </a:txBody>
                  <a:tcPr marL="91438" marR="91438" marT="45707" marB="45707"/>
                </a:tc>
              </a:tr>
            </a:tbl>
          </a:graphicData>
        </a:graphic>
      </p:graphicFrame>
    </p:spTree>
    <p:extLst>
      <p:ext uri="{BB962C8B-B14F-4D97-AF65-F5344CB8AC3E}">
        <p14:creationId xmlns:p14="http://schemas.microsoft.com/office/powerpoint/2010/main" val="3150650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Diversity Journey</a:t>
            </a:r>
            <a:endParaRPr lang="en-US" dirty="0"/>
          </a:p>
        </p:txBody>
      </p:sp>
      <p:graphicFrame>
        <p:nvGraphicFramePr>
          <p:cNvPr id="6" name="Diagram 5"/>
          <p:cNvGraphicFramePr/>
          <p:nvPr>
            <p:extLst>
              <p:ext uri="{D42A27DB-BD31-4B8C-83A1-F6EECF244321}">
                <p14:modId xmlns:p14="http://schemas.microsoft.com/office/powerpoint/2010/main" val="3260360023"/>
              </p:ext>
            </p:extLst>
          </p:nvPr>
        </p:nvGraphicFramePr>
        <p:xfrm>
          <a:off x="611560" y="1397000"/>
          <a:ext cx="806489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516216" y="3356992"/>
            <a:ext cx="2016224" cy="2062103"/>
          </a:xfrm>
          <a:prstGeom prst="rect">
            <a:avLst/>
          </a:prstGeom>
          <a:noFill/>
        </p:spPr>
        <p:txBody>
          <a:bodyPr wrap="square" rtlCol="0">
            <a:spAutoFit/>
          </a:bodyPr>
          <a:lstStyle/>
          <a:p>
            <a:pPr marL="285750" indent="-285750">
              <a:buSzPct val="102000"/>
              <a:buFont typeface="Arial" panose="020B0604020202020204" pitchFamily="34" charset="0"/>
              <a:buChar char="•"/>
            </a:pPr>
            <a:r>
              <a:rPr lang="en-US" sz="1600" dirty="0" smtClean="0">
                <a:latin typeface="+mj-lt"/>
              </a:rPr>
              <a:t>The self awareness of cultural biases, understanding and respect of cultural differences and cross-cultural skills.</a:t>
            </a:r>
            <a:endParaRPr lang="en-US" sz="1600" dirty="0">
              <a:latin typeface="+mj-lt"/>
            </a:endParaRPr>
          </a:p>
        </p:txBody>
      </p:sp>
    </p:spTree>
    <p:extLst>
      <p:ext uri="{BB962C8B-B14F-4D97-AF65-F5344CB8AC3E}">
        <p14:creationId xmlns:p14="http://schemas.microsoft.com/office/powerpoint/2010/main" val="1128869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a:t>
            </a:r>
            <a:r>
              <a:rPr lang="en-US" sz="2800" dirty="0" smtClean="0"/>
              <a:t>stages </a:t>
            </a:r>
            <a:r>
              <a:rPr lang="en-US" sz="2800" dirty="0"/>
              <a:t>of a </a:t>
            </a:r>
            <a:r>
              <a:rPr lang="en-US" sz="2800" dirty="0" smtClean="0"/>
              <a:t>search</a:t>
            </a:r>
            <a:endParaRPr lang="en-CA" sz="2800" dirty="0"/>
          </a:p>
        </p:txBody>
      </p:sp>
      <p:sp>
        <p:nvSpPr>
          <p:cNvPr id="3" name="Content Placeholder 2"/>
          <p:cNvSpPr>
            <a:spLocks noGrp="1"/>
          </p:cNvSpPr>
          <p:nvPr>
            <p:ph idx="1"/>
          </p:nvPr>
        </p:nvSpPr>
        <p:spPr/>
        <p:txBody>
          <a:bodyPr/>
          <a:lstStyle/>
          <a:p>
            <a:pPr marL="0" indent="0" eaLnBrk="1" fontAlgn="auto" hangingPunct="1">
              <a:lnSpc>
                <a:spcPct val="90000"/>
              </a:lnSpc>
              <a:spcAft>
                <a:spcPts val="0"/>
              </a:spcAft>
              <a:buFont typeface="Wingdings 2" pitchFamily="18" charset="2"/>
              <a:buNone/>
              <a:defRPr/>
            </a:pPr>
            <a:r>
              <a:rPr lang="en-US" dirty="0">
                <a:latin typeface="+mn-lt"/>
              </a:rPr>
              <a:t>It is critical that equity be embedded in all stages of a search and accommodation be offered at all stages where </a:t>
            </a:r>
            <a:r>
              <a:rPr lang="en-US" dirty="0" smtClean="0">
                <a:latin typeface="+mn-lt"/>
              </a:rPr>
              <a:t>appropriate:</a:t>
            </a:r>
          </a:p>
          <a:p>
            <a:pPr marL="0" indent="0" eaLnBrk="1" fontAlgn="auto" hangingPunct="1">
              <a:lnSpc>
                <a:spcPct val="90000"/>
              </a:lnSpc>
              <a:spcAft>
                <a:spcPts val="0"/>
              </a:spcAft>
              <a:buFont typeface="Wingdings 2" pitchFamily="18" charset="2"/>
              <a:buNone/>
              <a:defRPr/>
            </a:pPr>
            <a:endParaRPr lang="en-US" dirty="0" smtClean="0">
              <a:latin typeface="+mn-lt"/>
            </a:endParaRPr>
          </a:p>
          <a:p>
            <a:pPr lvl="1" eaLnBrk="1" fontAlgn="auto" hangingPunct="1">
              <a:lnSpc>
                <a:spcPct val="90000"/>
              </a:lnSpc>
              <a:spcAft>
                <a:spcPts val="0"/>
              </a:spcAft>
              <a:buFont typeface="Arial" pitchFamily="34" charset="0"/>
              <a:buChar char="•"/>
              <a:defRPr/>
            </a:pPr>
            <a:r>
              <a:rPr lang="en-US" dirty="0" smtClean="0">
                <a:latin typeface="+mn-lt"/>
              </a:rPr>
              <a:t>Making </a:t>
            </a:r>
            <a:r>
              <a:rPr lang="en-US" dirty="0">
                <a:latin typeface="+mn-lt"/>
              </a:rPr>
              <a:t>strategic decisions about the position</a:t>
            </a:r>
          </a:p>
          <a:p>
            <a:pPr lvl="1" eaLnBrk="1" fontAlgn="auto" hangingPunct="1">
              <a:lnSpc>
                <a:spcPct val="90000"/>
              </a:lnSpc>
              <a:spcAft>
                <a:spcPts val="0"/>
              </a:spcAft>
              <a:buFont typeface="Arial" pitchFamily="34" charset="0"/>
              <a:buChar char="•"/>
              <a:defRPr/>
            </a:pPr>
            <a:r>
              <a:rPr lang="en-US" dirty="0">
                <a:latin typeface="+mn-lt"/>
              </a:rPr>
              <a:t>Forming the committee</a:t>
            </a:r>
          </a:p>
          <a:p>
            <a:pPr lvl="1" eaLnBrk="1" fontAlgn="auto" hangingPunct="1">
              <a:lnSpc>
                <a:spcPct val="90000"/>
              </a:lnSpc>
              <a:spcAft>
                <a:spcPts val="0"/>
              </a:spcAft>
              <a:buFont typeface="Arial" pitchFamily="34" charset="0"/>
              <a:buChar char="•"/>
              <a:defRPr/>
            </a:pPr>
            <a:r>
              <a:rPr lang="en-US" dirty="0">
                <a:latin typeface="+mn-lt"/>
              </a:rPr>
              <a:t>Setting the criteria</a:t>
            </a:r>
          </a:p>
          <a:p>
            <a:pPr lvl="1" eaLnBrk="1" fontAlgn="auto" hangingPunct="1">
              <a:lnSpc>
                <a:spcPct val="90000"/>
              </a:lnSpc>
              <a:spcAft>
                <a:spcPts val="0"/>
              </a:spcAft>
              <a:buFont typeface="Arial" pitchFamily="34" charset="0"/>
              <a:buChar char="•"/>
              <a:defRPr/>
            </a:pPr>
            <a:r>
              <a:rPr lang="en-US" dirty="0" smtClean="0">
                <a:latin typeface="+mn-lt"/>
              </a:rPr>
              <a:t>Recruitment (including advertisement)</a:t>
            </a:r>
            <a:endParaRPr lang="en-US" dirty="0">
              <a:latin typeface="+mn-lt"/>
            </a:endParaRPr>
          </a:p>
          <a:p>
            <a:pPr lvl="1" eaLnBrk="1" fontAlgn="auto" hangingPunct="1">
              <a:lnSpc>
                <a:spcPct val="90000"/>
              </a:lnSpc>
              <a:spcAft>
                <a:spcPts val="0"/>
              </a:spcAft>
              <a:buFont typeface="Arial" pitchFamily="34" charset="0"/>
              <a:buChar char="•"/>
              <a:defRPr/>
            </a:pPr>
            <a:r>
              <a:rPr lang="en-US" dirty="0">
                <a:latin typeface="+mn-lt"/>
              </a:rPr>
              <a:t>Long list</a:t>
            </a:r>
          </a:p>
          <a:p>
            <a:pPr lvl="1" eaLnBrk="1" fontAlgn="auto" hangingPunct="1">
              <a:lnSpc>
                <a:spcPct val="90000"/>
              </a:lnSpc>
              <a:spcAft>
                <a:spcPts val="0"/>
              </a:spcAft>
              <a:buFont typeface="Arial" pitchFamily="34" charset="0"/>
              <a:buChar char="•"/>
              <a:defRPr/>
            </a:pPr>
            <a:r>
              <a:rPr lang="en-US" dirty="0">
                <a:latin typeface="+mn-lt"/>
              </a:rPr>
              <a:t>Short list</a:t>
            </a:r>
          </a:p>
          <a:p>
            <a:pPr lvl="1" eaLnBrk="1" fontAlgn="auto" hangingPunct="1">
              <a:lnSpc>
                <a:spcPct val="90000"/>
              </a:lnSpc>
              <a:spcAft>
                <a:spcPts val="0"/>
              </a:spcAft>
              <a:buFont typeface="Arial" pitchFamily="34" charset="0"/>
              <a:buChar char="•"/>
              <a:defRPr/>
            </a:pPr>
            <a:r>
              <a:rPr lang="en-US" dirty="0">
                <a:latin typeface="+mn-lt"/>
              </a:rPr>
              <a:t>The </a:t>
            </a:r>
            <a:r>
              <a:rPr lang="en-US" dirty="0" smtClean="0">
                <a:latin typeface="+mn-lt"/>
              </a:rPr>
              <a:t>interview</a:t>
            </a:r>
            <a:endParaRPr lang="en-US" dirty="0">
              <a:latin typeface="+mn-lt"/>
            </a:endParaRPr>
          </a:p>
          <a:p>
            <a:pPr lvl="1" eaLnBrk="1" fontAlgn="auto" hangingPunct="1">
              <a:lnSpc>
                <a:spcPct val="90000"/>
              </a:lnSpc>
              <a:spcAft>
                <a:spcPts val="0"/>
              </a:spcAft>
              <a:buFont typeface="Arial" pitchFamily="34" charset="0"/>
              <a:buChar char="•"/>
              <a:defRPr/>
            </a:pPr>
            <a:r>
              <a:rPr lang="en-US" dirty="0">
                <a:latin typeface="+mn-lt"/>
              </a:rPr>
              <a:t>The </a:t>
            </a:r>
            <a:r>
              <a:rPr lang="en-US" dirty="0" smtClean="0">
                <a:latin typeface="+mn-lt"/>
              </a:rPr>
              <a:t>decision/offer</a:t>
            </a:r>
            <a:endParaRPr lang="en-US" dirty="0">
              <a:latin typeface="+mn-lt"/>
            </a:endParaRPr>
          </a:p>
          <a:p>
            <a:endParaRPr lang="en-CA" dirty="0"/>
          </a:p>
        </p:txBody>
      </p:sp>
    </p:spTree>
    <p:extLst>
      <p:ext uri="{BB962C8B-B14F-4D97-AF65-F5344CB8AC3E}">
        <p14:creationId xmlns:p14="http://schemas.microsoft.com/office/powerpoint/2010/main" val="103343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Introductions/warm-up</a:t>
            </a:r>
            <a:endParaRPr lang="en-CA" sz="2800" dirty="0"/>
          </a:p>
        </p:txBody>
      </p:sp>
      <p:sp>
        <p:nvSpPr>
          <p:cNvPr id="3" name="Content Placeholder 2"/>
          <p:cNvSpPr>
            <a:spLocks noGrp="1"/>
          </p:cNvSpPr>
          <p:nvPr>
            <p:ph idx="1"/>
          </p:nvPr>
        </p:nvSpPr>
        <p:spPr/>
        <p:txBody>
          <a:bodyPr/>
          <a:lstStyle/>
          <a:p>
            <a:pPr marL="0" indent="0">
              <a:buNone/>
            </a:pPr>
            <a:r>
              <a:rPr lang="en-CA" dirty="0">
                <a:latin typeface="+mn-lt"/>
              </a:rPr>
              <a:t>QUESTION</a:t>
            </a:r>
            <a:r>
              <a:rPr lang="en-CA" dirty="0" smtClean="0">
                <a:latin typeface="+mn-lt"/>
              </a:rPr>
              <a:t>:</a:t>
            </a:r>
          </a:p>
          <a:p>
            <a:pPr marL="0" indent="0">
              <a:buNone/>
            </a:pPr>
            <a:endParaRPr lang="en-CA" dirty="0">
              <a:latin typeface="+mn-lt"/>
            </a:endParaRPr>
          </a:p>
          <a:p>
            <a:r>
              <a:rPr lang="en-CA" dirty="0" smtClean="0">
                <a:latin typeface="+mn-lt"/>
              </a:rPr>
              <a:t>What does employment equity mean to you?</a:t>
            </a:r>
          </a:p>
          <a:p>
            <a:endParaRPr lang="en-CA" dirty="0">
              <a:latin typeface="+mn-lt"/>
            </a:endParaRPr>
          </a:p>
          <a:p>
            <a:r>
              <a:rPr lang="en-CA" dirty="0" smtClean="0">
                <a:latin typeface="+mn-lt"/>
              </a:rPr>
              <a:t>What are the current equity-related strategies employed by your Association/union/institution?</a:t>
            </a:r>
          </a:p>
          <a:p>
            <a:endParaRPr lang="en-CA" dirty="0">
              <a:latin typeface="+mn-lt"/>
            </a:endParaRPr>
          </a:p>
          <a:p>
            <a:r>
              <a:rPr lang="en-CA" dirty="0" smtClean="0">
                <a:latin typeface="+mn-lt"/>
              </a:rPr>
              <a:t>What questions come up for you within your institutional context?</a:t>
            </a:r>
          </a:p>
          <a:p>
            <a:endParaRPr lang="en-CA" dirty="0">
              <a:latin typeface="+mn-lt"/>
            </a:endParaRPr>
          </a:p>
          <a:p>
            <a:pPr marL="0" indent="0">
              <a:buNone/>
            </a:pPr>
            <a:r>
              <a:rPr lang="en-CA" dirty="0" smtClean="0"/>
              <a:t> </a:t>
            </a:r>
            <a:endParaRPr lang="en-CA" dirty="0"/>
          </a:p>
        </p:txBody>
      </p:sp>
    </p:spTree>
    <p:extLst>
      <p:ext uri="{BB962C8B-B14F-4D97-AF65-F5344CB8AC3E}">
        <p14:creationId xmlns:p14="http://schemas.microsoft.com/office/powerpoint/2010/main" val="3050629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search, beyond the numbers, beyond the esthetics of diversity: assessment and planning</a:t>
            </a:r>
            <a:endParaRPr lang="en-US" dirty="0"/>
          </a:p>
        </p:txBody>
      </p:sp>
      <p:sp>
        <p:nvSpPr>
          <p:cNvPr id="3" name="Content Placeholder 2"/>
          <p:cNvSpPr>
            <a:spLocks noGrp="1"/>
          </p:cNvSpPr>
          <p:nvPr>
            <p:ph idx="1"/>
          </p:nvPr>
        </p:nvSpPr>
        <p:spPr/>
        <p:txBody>
          <a:bodyPr/>
          <a:lstStyle/>
          <a:p>
            <a:r>
              <a:rPr lang="en-US" dirty="0" smtClean="0">
                <a:latin typeface="+mj-lt"/>
              </a:rPr>
              <a:t>Embedded within the strategic goals of the institution and thus the faculty and or program</a:t>
            </a:r>
          </a:p>
          <a:p>
            <a:pPr marL="0" indent="0">
              <a:buNone/>
            </a:pPr>
            <a:endParaRPr lang="en-US" dirty="0" smtClean="0">
              <a:latin typeface="+mj-lt"/>
            </a:endParaRPr>
          </a:p>
          <a:p>
            <a:r>
              <a:rPr lang="en-US" dirty="0" smtClean="0">
                <a:latin typeface="+mj-lt"/>
              </a:rPr>
              <a:t>Planning for ways to achieve the institution’s stated goals and accountability for achieving these at all levels need to exist</a:t>
            </a:r>
          </a:p>
          <a:p>
            <a:pPr marL="0" indent="0">
              <a:buNone/>
            </a:pPr>
            <a:endParaRPr lang="en-US" dirty="0" smtClean="0">
              <a:latin typeface="+mj-lt"/>
            </a:endParaRPr>
          </a:p>
          <a:p>
            <a:r>
              <a:rPr lang="en-US" dirty="0" smtClean="0">
                <a:latin typeface="+mj-lt"/>
              </a:rPr>
              <a:t>Needs to be considered along with educational equity issues and thus dovetail with curriculum and pedagogical issues</a:t>
            </a:r>
          </a:p>
          <a:p>
            <a:pPr marL="0" indent="0">
              <a:buNone/>
            </a:pPr>
            <a:endParaRPr lang="en-US" dirty="0" smtClean="0">
              <a:latin typeface="+mj-lt"/>
            </a:endParaRPr>
          </a:p>
          <a:p>
            <a:r>
              <a:rPr lang="en-US" dirty="0" smtClean="0">
                <a:latin typeface="+mj-lt"/>
              </a:rPr>
              <a:t>The issue of retention is equally important</a:t>
            </a:r>
            <a:endParaRPr lang="en-US" dirty="0">
              <a:latin typeface="+mj-lt"/>
            </a:endParaRPr>
          </a:p>
        </p:txBody>
      </p:sp>
    </p:spTree>
    <p:extLst>
      <p:ext uri="{BB962C8B-B14F-4D97-AF65-F5344CB8AC3E}">
        <p14:creationId xmlns:p14="http://schemas.microsoft.com/office/powerpoint/2010/main" val="2631253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7808913" cy="2844031"/>
          </a:xfrm>
        </p:spPr>
        <p:txBody>
          <a:bodyPr>
            <a:normAutofit fontScale="90000"/>
          </a:bodyPr>
          <a:lstStyle/>
          <a:p>
            <a:pPr>
              <a:lnSpc>
                <a:spcPct val="100000"/>
              </a:lnSpc>
            </a:pPr>
            <a:r>
              <a:rPr lang="en-CA" sz="4000" dirty="0">
                <a:latin typeface="+mn-lt"/>
              </a:rPr>
              <a:t/>
            </a:r>
            <a:br>
              <a:rPr lang="en-CA" sz="4000" dirty="0">
                <a:latin typeface="+mn-lt"/>
              </a:rPr>
            </a:br>
            <a:r>
              <a:rPr lang="en-CA" sz="4000" dirty="0" smtClean="0">
                <a:latin typeface="+mn-lt"/>
              </a:rPr>
              <a:t>Part 2 – Equity myth-ology</a:t>
            </a:r>
            <a:br>
              <a:rPr lang="en-CA" sz="4000" dirty="0" smtClean="0">
                <a:latin typeface="+mn-lt"/>
              </a:rPr>
            </a:br>
            <a:r>
              <a:rPr lang="en-CA" sz="4000" dirty="0">
                <a:latin typeface="+mn-lt"/>
              </a:rPr>
              <a:t/>
            </a:r>
            <a:br>
              <a:rPr lang="en-CA" sz="4000" dirty="0">
                <a:latin typeface="+mn-lt"/>
              </a:rPr>
            </a:br>
            <a:r>
              <a:rPr lang="en-CA" sz="4000" dirty="0" smtClean="0">
                <a:latin typeface="+mn-lt"/>
              </a:rPr>
              <a:t>Case Studies:</a:t>
            </a:r>
            <a:r>
              <a:rPr lang="en-CA" sz="4000" dirty="0" smtClean="0">
                <a:latin typeface="+mn-lt"/>
              </a:rPr>
              <a:t/>
            </a:r>
            <a:br>
              <a:rPr lang="en-CA" sz="4000" dirty="0" smtClean="0">
                <a:latin typeface="+mn-lt"/>
              </a:rPr>
            </a:br>
            <a:r>
              <a:rPr lang="en-CA" sz="3100" dirty="0" smtClean="0">
                <a:latin typeface="+mn-lt"/>
              </a:rPr>
              <a:t>What is problematic about these situations from an equity perspective?  What </a:t>
            </a:r>
            <a:r>
              <a:rPr lang="en-CA" sz="3100" dirty="0" smtClean="0">
                <a:latin typeface="+mn-lt"/>
              </a:rPr>
              <a:t>are some possible responses?</a:t>
            </a:r>
            <a:endParaRPr lang="en-CA" sz="3100" dirty="0">
              <a:latin typeface="+mn-lt"/>
            </a:endParaRPr>
          </a:p>
        </p:txBody>
      </p:sp>
    </p:spTree>
    <p:extLst>
      <p:ext uri="{BB962C8B-B14F-4D97-AF65-F5344CB8AC3E}">
        <p14:creationId xmlns:p14="http://schemas.microsoft.com/office/powerpoint/2010/main" val="2941085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a:t>S</a:t>
            </a:r>
            <a:r>
              <a:rPr lang="en-US" dirty="0" smtClean="0"/>
              <a:t>tudy 1</a:t>
            </a:r>
            <a:endParaRPr lang="en-US" dirty="0"/>
          </a:p>
        </p:txBody>
      </p:sp>
      <p:sp>
        <p:nvSpPr>
          <p:cNvPr id="3" name="Content Placeholder 2"/>
          <p:cNvSpPr>
            <a:spLocks noGrp="1"/>
          </p:cNvSpPr>
          <p:nvPr>
            <p:ph idx="1"/>
          </p:nvPr>
        </p:nvSpPr>
        <p:spPr/>
        <p:txBody>
          <a:bodyPr/>
          <a:lstStyle/>
          <a:p>
            <a:r>
              <a:rPr lang="en-US" dirty="0" smtClean="0">
                <a:latin typeface="+mj-lt"/>
              </a:rPr>
              <a:t>The Faculty of Engineering and Applied Science has made it a stated goal to achieve gender parity given it is a discipline that has traditionally been male dominated. This will allow them to diversify curriculum while increasing the complement of female faculty and students.</a:t>
            </a:r>
          </a:p>
          <a:p>
            <a:pPr marL="0" indent="0">
              <a:buNone/>
            </a:pPr>
            <a:endParaRPr lang="en-US" dirty="0">
              <a:latin typeface="+mj-lt"/>
            </a:endParaRPr>
          </a:p>
          <a:p>
            <a:r>
              <a:rPr lang="en-US" dirty="0" smtClean="0">
                <a:latin typeface="+mj-lt"/>
              </a:rPr>
              <a:t>A faculty member raises concern that this is an infringement on academic freedom as it amounts to management telling faculty what they will teach.</a:t>
            </a:r>
            <a:endParaRPr lang="en-US" dirty="0">
              <a:latin typeface="+mj-lt"/>
            </a:endParaRPr>
          </a:p>
        </p:txBody>
      </p:sp>
    </p:spTree>
    <p:extLst>
      <p:ext uri="{BB962C8B-B14F-4D97-AF65-F5344CB8AC3E}">
        <p14:creationId xmlns:p14="http://schemas.microsoft.com/office/powerpoint/2010/main" val="2639467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lstStyle/>
          <a:p>
            <a:r>
              <a:rPr lang="en-US" dirty="0" smtClean="0">
                <a:latin typeface="+mj-lt"/>
              </a:rPr>
              <a:t>The Department of Philosophy is hiring a new tenure-stream faculty member.  One of the criteria is that the applicants must be able to demonstrate that they have a background in feminist philosophy.</a:t>
            </a:r>
          </a:p>
          <a:p>
            <a:pPr marL="0" indent="0">
              <a:buNone/>
            </a:pPr>
            <a:endParaRPr lang="en-US" dirty="0" smtClean="0">
              <a:latin typeface="+mj-lt"/>
            </a:endParaRPr>
          </a:p>
          <a:p>
            <a:r>
              <a:rPr lang="en-US" dirty="0" smtClean="0">
                <a:latin typeface="+mj-lt"/>
              </a:rPr>
              <a:t> An appointments committee member suggests that adding the criteria that the member must be familiar with female philosophers and be capable of offering feminist approaches within their curricular offerings undermines the merit principle which is the foundation of the hiring process.</a:t>
            </a:r>
            <a:endParaRPr lang="en-US" dirty="0">
              <a:latin typeface="+mj-lt"/>
            </a:endParaRPr>
          </a:p>
        </p:txBody>
      </p:sp>
    </p:spTree>
    <p:extLst>
      <p:ext uri="{BB962C8B-B14F-4D97-AF65-F5344CB8AC3E}">
        <p14:creationId xmlns:p14="http://schemas.microsoft.com/office/powerpoint/2010/main" val="232046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p:txBody>
          <a:bodyPr/>
          <a:lstStyle/>
          <a:p>
            <a:r>
              <a:rPr lang="en-US" dirty="0" smtClean="0">
                <a:latin typeface="+mj-lt"/>
              </a:rPr>
              <a:t>Faculty members are complaining that they have been asked by the Dean, to ensure their recruitment pool includes  racialized and Indigenous applicants.  </a:t>
            </a:r>
          </a:p>
          <a:p>
            <a:pPr marL="0" indent="0">
              <a:buNone/>
            </a:pPr>
            <a:endParaRPr lang="en-US" dirty="0" smtClean="0">
              <a:latin typeface="+mj-lt"/>
            </a:endParaRPr>
          </a:p>
          <a:p>
            <a:r>
              <a:rPr lang="en-US" dirty="0" smtClean="0">
                <a:latin typeface="+mj-lt"/>
              </a:rPr>
              <a:t>They argue that this is a corruption of </a:t>
            </a:r>
            <a:r>
              <a:rPr lang="en-US" dirty="0" smtClean="0">
                <a:latin typeface="+mj-lt"/>
              </a:rPr>
              <a:t>hiring </a:t>
            </a:r>
            <a:r>
              <a:rPr lang="en-US" dirty="0" smtClean="0">
                <a:latin typeface="+mj-lt"/>
              </a:rPr>
              <a:t>“best practices”. The scarcity of racialized and Indigenous faculty in the field means that few are available in Canada, those who are available are in high demand, and small departments like theirs cannot compete:  “While we </a:t>
            </a:r>
            <a:r>
              <a:rPr lang="en-US" dirty="0" smtClean="0">
                <a:latin typeface="+mj-lt"/>
              </a:rPr>
              <a:t>are trying </a:t>
            </a:r>
            <a:r>
              <a:rPr lang="en-US" dirty="0" smtClean="0">
                <a:latin typeface="+mj-lt"/>
              </a:rPr>
              <a:t>to attract diversity, we lose other competitive candidates.”</a:t>
            </a:r>
            <a:endParaRPr lang="en-US" dirty="0">
              <a:latin typeface="+mj-lt"/>
            </a:endParaRPr>
          </a:p>
        </p:txBody>
      </p:sp>
    </p:spTree>
    <p:extLst>
      <p:ext uri="{BB962C8B-B14F-4D97-AF65-F5344CB8AC3E}">
        <p14:creationId xmlns:p14="http://schemas.microsoft.com/office/powerpoint/2010/main" val="682121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p:txBody>
          <a:bodyPr/>
          <a:lstStyle/>
          <a:p>
            <a:pPr marL="0" indent="0">
              <a:buNone/>
            </a:pPr>
            <a:r>
              <a:rPr lang="en-US" dirty="0">
                <a:latin typeface="+mj-lt"/>
              </a:rPr>
              <a:t>A</a:t>
            </a:r>
            <a:r>
              <a:rPr lang="en-US" dirty="0" smtClean="0">
                <a:latin typeface="+mj-lt"/>
              </a:rPr>
              <a:t> department is hiring two more teaching staff.  They have been asked to ensure that ads contain an equity statement and, new this year, that applicants are asked to self-identify in a confidential process.  </a:t>
            </a:r>
          </a:p>
          <a:p>
            <a:pPr marL="0" indent="0">
              <a:buNone/>
            </a:pPr>
            <a:endParaRPr lang="en-US" dirty="0" smtClean="0">
              <a:latin typeface="+mj-lt"/>
            </a:endParaRPr>
          </a:p>
          <a:p>
            <a:pPr marL="0" indent="0">
              <a:buNone/>
            </a:pPr>
            <a:r>
              <a:rPr lang="en-US" dirty="0" smtClean="0">
                <a:latin typeface="+mj-lt"/>
              </a:rPr>
              <a:t>The department is nervous and concerned that this is discriminatory. They have always engaged in </a:t>
            </a:r>
            <a:r>
              <a:rPr lang="en-US" dirty="0" err="1" smtClean="0">
                <a:latin typeface="+mj-lt"/>
              </a:rPr>
              <a:t>colourblind</a:t>
            </a:r>
            <a:r>
              <a:rPr lang="en-US" dirty="0" smtClean="0">
                <a:latin typeface="+mj-lt"/>
              </a:rPr>
              <a:t> and </a:t>
            </a:r>
            <a:r>
              <a:rPr lang="en-US" dirty="0" err="1" smtClean="0">
                <a:latin typeface="+mj-lt"/>
              </a:rPr>
              <a:t>genderblind</a:t>
            </a:r>
            <a:r>
              <a:rPr lang="en-US" dirty="0" smtClean="0">
                <a:latin typeface="+mj-lt"/>
              </a:rPr>
              <a:t> hiring. They are worried that they could be subject of a human rights complaint if applicants are asked to self-identify in this way.</a:t>
            </a:r>
            <a:endParaRPr lang="en-US" dirty="0">
              <a:latin typeface="+mj-lt"/>
            </a:endParaRPr>
          </a:p>
        </p:txBody>
      </p:sp>
    </p:spTree>
    <p:extLst>
      <p:ext uri="{BB962C8B-B14F-4D97-AF65-F5344CB8AC3E}">
        <p14:creationId xmlns:p14="http://schemas.microsoft.com/office/powerpoint/2010/main" val="1910338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a:xfrm>
            <a:off x="395536" y="1628800"/>
            <a:ext cx="8280920" cy="5040560"/>
          </a:xfrm>
        </p:spPr>
        <p:txBody>
          <a:bodyPr/>
          <a:lstStyle/>
          <a:p>
            <a:r>
              <a:rPr lang="en-US" sz="2200" dirty="0" smtClean="0">
                <a:latin typeface="+mj-lt"/>
              </a:rPr>
              <a:t>You are looking at files for the merit assessment of faculty members.</a:t>
            </a:r>
            <a:br>
              <a:rPr lang="en-US" sz="2200" dirty="0" smtClean="0">
                <a:latin typeface="+mj-lt"/>
              </a:rPr>
            </a:br>
            <a:endParaRPr lang="en-US" sz="2200" dirty="0" smtClean="0">
              <a:latin typeface="+mj-lt"/>
            </a:endParaRPr>
          </a:p>
          <a:p>
            <a:r>
              <a:rPr lang="en-US" sz="2200" dirty="0" smtClean="0">
                <a:latin typeface="+mj-lt"/>
              </a:rPr>
              <a:t>In one evaluation, the member discusses their research as community based within the </a:t>
            </a:r>
            <a:r>
              <a:rPr lang="en-US" sz="2200" dirty="0" err="1" smtClean="0">
                <a:latin typeface="+mj-lt"/>
              </a:rPr>
              <a:t>Anishinabek</a:t>
            </a:r>
            <a:r>
              <a:rPr lang="en-US" sz="2200" dirty="0" smtClean="0">
                <a:latin typeface="+mj-lt"/>
              </a:rPr>
              <a:t> Nation and the bulk of their output to date consists of community based reports.  In another, the candidate discusses their focus on research translation for the Deaf community, which is a population that has been underserved to date.</a:t>
            </a:r>
            <a:br>
              <a:rPr lang="en-US" sz="2200" dirty="0" smtClean="0">
                <a:latin typeface="+mj-lt"/>
              </a:rPr>
            </a:br>
            <a:endParaRPr lang="en-US" sz="2200" dirty="0" smtClean="0">
              <a:latin typeface="+mj-lt"/>
            </a:endParaRPr>
          </a:p>
          <a:p>
            <a:r>
              <a:rPr lang="en-US" sz="2200" dirty="0" smtClean="0">
                <a:latin typeface="+mj-lt"/>
              </a:rPr>
              <a:t>Arguments are being put forward that the committee cannot possibly evaluate community activities as a substitute for prestigious peer-reviewed papers or use different measures to assess applicants because of a disability.  Committee members view this as a slippery slope to diluting the quality of research and, after all, “even equity demands consistency.”</a:t>
            </a:r>
            <a:endParaRPr lang="en-US" sz="2200" dirty="0">
              <a:latin typeface="+mj-lt"/>
            </a:endParaRPr>
          </a:p>
        </p:txBody>
      </p:sp>
    </p:spTree>
    <p:extLst>
      <p:ext uri="{BB962C8B-B14F-4D97-AF65-F5344CB8AC3E}">
        <p14:creationId xmlns:p14="http://schemas.microsoft.com/office/powerpoint/2010/main" val="1520468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6</a:t>
            </a:r>
            <a:endParaRPr lang="en-US" dirty="0"/>
          </a:p>
        </p:txBody>
      </p:sp>
      <p:sp>
        <p:nvSpPr>
          <p:cNvPr id="3" name="Content Placeholder 2"/>
          <p:cNvSpPr>
            <a:spLocks noGrp="1"/>
          </p:cNvSpPr>
          <p:nvPr>
            <p:ph idx="1"/>
          </p:nvPr>
        </p:nvSpPr>
        <p:spPr/>
        <p:txBody>
          <a:bodyPr/>
          <a:lstStyle/>
          <a:p>
            <a:r>
              <a:rPr lang="en-US" dirty="0" smtClean="0">
                <a:latin typeface="+mj-lt"/>
              </a:rPr>
              <a:t>A faculty member wishes to put a grievance forward.  The member feels that he is not being respected by many of the students who consistently engage in racist and sexist discourse and will not follow directions to allow other ideas to fully be explored.  Some students have stopped attending class.  The class is described as using a feminist and socially progressive lens.</a:t>
            </a:r>
          </a:p>
          <a:p>
            <a:r>
              <a:rPr lang="en-US" dirty="0" smtClean="0">
                <a:latin typeface="+mj-lt"/>
              </a:rPr>
              <a:t>He has approached his Department Head, who has suggested he get assistance from the Centre for Teaching and Learning on how to effectively direct a classroom discussion forum and that the classroom is a space where all ideas must be allowed free expression – just because it makes certain people uncomfortable we cannot allow freedom of speech to be attacked and disallow those </a:t>
            </a:r>
            <a:r>
              <a:rPr lang="en-US" dirty="0" smtClean="0">
                <a:latin typeface="+mj-lt"/>
              </a:rPr>
              <a:t>ideas. </a:t>
            </a:r>
            <a:endParaRPr lang="en-US" dirty="0">
              <a:latin typeface="+mj-lt"/>
            </a:endParaRPr>
          </a:p>
        </p:txBody>
      </p:sp>
    </p:spTree>
    <p:extLst>
      <p:ext uri="{BB962C8B-B14F-4D97-AF65-F5344CB8AC3E}">
        <p14:creationId xmlns:p14="http://schemas.microsoft.com/office/powerpoint/2010/main" val="1194411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7</a:t>
            </a:r>
            <a:endParaRPr lang="en-US" dirty="0"/>
          </a:p>
        </p:txBody>
      </p:sp>
      <p:sp>
        <p:nvSpPr>
          <p:cNvPr id="3" name="Content Placeholder 2"/>
          <p:cNvSpPr>
            <a:spLocks noGrp="1"/>
          </p:cNvSpPr>
          <p:nvPr>
            <p:ph idx="1"/>
          </p:nvPr>
        </p:nvSpPr>
        <p:spPr/>
        <p:txBody>
          <a:bodyPr/>
          <a:lstStyle/>
          <a:p>
            <a:r>
              <a:rPr lang="en-US" dirty="0" smtClean="0">
                <a:latin typeface="+mj-lt"/>
              </a:rPr>
              <a:t>Your department has done a terrific job in recruiting a very diverse group of candidates and the final decision is between two very talented scholars: one is a racialized identified woman who began her studies at a university in Zimbabwe and finished her PhD at Oxford; her husband and children are already in the area and she is anxious to join them; the other is a white identified woman who began her studies at La Sorbonne and concluded her studies at Harvard;  she has been a visiting scholar in a Canadian institution and has decided that she would like to remain in Canada to establish her career.</a:t>
            </a:r>
          </a:p>
          <a:p>
            <a:r>
              <a:rPr lang="en-US" dirty="0" smtClean="0">
                <a:latin typeface="+mj-lt"/>
              </a:rPr>
              <a:t>The majority of the committee members are leaning toward the white identified woman, suggesting that the elite institutions </a:t>
            </a:r>
            <a:r>
              <a:rPr lang="en-US" dirty="0" smtClean="0">
                <a:latin typeface="+mj-lt"/>
              </a:rPr>
              <a:t>at </a:t>
            </a:r>
            <a:r>
              <a:rPr lang="en-US" dirty="0" smtClean="0">
                <a:latin typeface="+mj-lt"/>
              </a:rPr>
              <a:t>which she has studied demonstrate amply that she is demonstrably superior to the other candidate.  </a:t>
            </a:r>
          </a:p>
          <a:p>
            <a:pPr marL="0" indent="0">
              <a:buNone/>
            </a:pPr>
            <a:endParaRPr lang="en-US" dirty="0" smtClean="0">
              <a:latin typeface="+mj-lt"/>
            </a:endParaRPr>
          </a:p>
        </p:txBody>
      </p:sp>
    </p:spTree>
    <p:extLst>
      <p:ext uri="{BB962C8B-B14F-4D97-AF65-F5344CB8AC3E}">
        <p14:creationId xmlns:p14="http://schemas.microsoft.com/office/powerpoint/2010/main" val="2727675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 8</a:t>
            </a:r>
            <a:endParaRPr lang="en-CA" dirty="0"/>
          </a:p>
        </p:txBody>
      </p:sp>
      <p:sp>
        <p:nvSpPr>
          <p:cNvPr id="3" name="Content Placeholder 2"/>
          <p:cNvSpPr>
            <a:spLocks noGrp="1"/>
          </p:cNvSpPr>
          <p:nvPr>
            <p:ph idx="1"/>
          </p:nvPr>
        </p:nvSpPr>
        <p:spPr/>
        <p:txBody>
          <a:bodyPr/>
          <a:lstStyle/>
          <a:p>
            <a:pPr marL="0" indent="0">
              <a:buNone/>
            </a:pPr>
            <a:r>
              <a:rPr lang="en-CA" dirty="0" smtClean="0">
                <a:latin typeface="+mj-lt"/>
              </a:rPr>
              <a:t>In a decision between a female identified candidate and a male identified candidate, many committee members suggest that the male candidate’s leadership qualities were evident, and he demonstrated much charisma in group settings. On the other hand, the female candidate, a </a:t>
            </a:r>
            <a:r>
              <a:rPr lang="en-CA" dirty="0" err="1" smtClean="0">
                <a:latin typeface="+mj-lt"/>
              </a:rPr>
              <a:t>hijabi</a:t>
            </a:r>
            <a:r>
              <a:rPr lang="en-CA" dirty="0" smtClean="0">
                <a:latin typeface="+mj-lt"/>
              </a:rPr>
              <a:t> woman, seemed aggressive and frankly unfriendly when giving a talk for students. This calls her “fit” with the department into question.  And to be clear: this has nothing to do with her race, but rather her attitude</a:t>
            </a:r>
            <a:r>
              <a:rPr lang="en-CA" i="1" dirty="0" smtClean="0">
                <a:latin typeface="+mj-lt"/>
              </a:rPr>
              <a:t>.</a:t>
            </a:r>
            <a:endParaRPr lang="en-CA" dirty="0" smtClean="0">
              <a:latin typeface="+mj-lt"/>
            </a:endParaRPr>
          </a:p>
          <a:p>
            <a:pPr marL="0" indent="0">
              <a:buNone/>
            </a:pPr>
            <a:endParaRPr lang="en-CA" dirty="0" smtClean="0">
              <a:latin typeface="+mj-lt"/>
            </a:endParaRPr>
          </a:p>
          <a:p>
            <a:pPr marL="0" indent="0">
              <a:buNone/>
            </a:pPr>
            <a:r>
              <a:rPr lang="en-CA" dirty="0" smtClean="0">
                <a:latin typeface="+mj-lt"/>
              </a:rPr>
              <a:t>Add to this is the fact that reference letters are much less effusive in her </a:t>
            </a:r>
            <a:r>
              <a:rPr lang="en-CA" dirty="0" smtClean="0">
                <a:latin typeface="+mj-lt"/>
              </a:rPr>
              <a:t>case </a:t>
            </a:r>
            <a:r>
              <a:rPr lang="en-CA" dirty="0" smtClean="0">
                <a:latin typeface="+mj-lt"/>
              </a:rPr>
              <a:t>and </a:t>
            </a:r>
            <a:r>
              <a:rPr lang="en-CA" dirty="0" smtClean="0">
                <a:latin typeface="+mj-lt"/>
              </a:rPr>
              <a:t>that as </a:t>
            </a:r>
            <a:r>
              <a:rPr lang="en-CA" dirty="0" smtClean="0">
                <a:latin typeface="+mj-lt"/>
              </a:rPr>
              <a:t>an ABD academic she clearly lacked the gravitas needed to advance the international scope of this work.</a:t>
            </a:r>
            <a:endParaRPr lang="en-CA" dirty="0">
              <a:latin typeface="+mj-lt"/>
            </a:endParaRPr>
          </a:p>
        </p:txBody>
      </p:sp>
    </p:spTree>
    <p:extLst>
      <p:ext uri="{BB962C8B-B14F-4D97-AF65-F5344CB8AC3E}">
        <p14:creationId xmlns:p14="http://schemas.microsoft.com/office/powerpoint/2010/main" val="292041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40968"/>
            <a:ext cx="7808913" cy="1362075"/>
          </a:xfrm>
        </p:spPr>
        <p:txBody>
          <a:bodyPr/>
          <a:lstStyle/>
          <a:p>
            <a:r>
              <a:rPr lang="en-CA" dirty="0" smtClean="0"/>
              <a:t>PART 1: A Bird’s Eye </a:t>
            </a:r>
            <a:r>
              <a:rPr lang="en-CA" dirty="0" smtClean="0"/>
              <a:t>View</a:t>
            </a:r>
            <a:r>
              <a:rPr lang="en-CA" dirty="0" smtClean="0"/>
              <a:t>: The </a:t>
            </a:r>
            <a:br>
              <a:rPr lang="en-CA" dirty="0" smtClean="0"/>
            </a:br>
            <a:r>
              <a:rPr lang="en-CA" dirty="0"/>
              <a:t/>
            </a:r>
            <a:br>
              <a:rPr lang="en-CA" dirty="0"/>
            </a:br>
            <a:r>
              <a:rPr lang="en-CA" dirty="0" smtClean="0"/>
              <a:t>Esthetics of Employment </a:t>
            </a:r>
            <a:r>
              <a:rPr lang="en-CA" dirty="0"/>
              <a:t>E</a:t>
            </a:r>
            <a:r>
              <a:rPr lang="en-CA" dirty="0" smtClean="0"/>
              <a:t>quity</a:t>
            </a:r>
            <a:endParaRPr lang="en-CA" dirty="0"/>
          </a:p>
        </p:txBody>
      </p:sp>
    </p:spTree>
    <p:extLst>
      <p:ext uri="{BB962C8B-B14F-4D97-AF65-F5344CB8AC3E}">
        <p14:creationId xmlns:p14="http://schemas.microsoft.com/office/powerpoint/2010/main" val="843777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Biases and Myths about Diversity (and) Excellence</a:t>
            </a:r>
            <a:endParaRPr lang="en-CA" dirty="0"/>
          </a:p>
        </p:txBody>
      </p:sp>
      <p:sp>
        <p:nvSpPr>
          <p:cNvPr id="3" name="Content Placeholder 2"/>
          <p:cNvSpPr>
            <a:spLocks noGrp="1"/>
          </p:cNvSpPr>
          <p:nvPr>
            <p:ph idx="1"/>
          </p:nvPr>
        </p:nvSpPr>
        <p:spPr/>
        <p:txBody>
          <a:bodyPr/>
          <a:lstStyle/>
          <a:p>
            <a:pPr marL="0" indent="0">
              <a:buNone/>
            </a:pPr>
            <a:r>
              <a:rPr lang="en-CA" dirty="0" smtClean="0">
                <a:latin typeface="+mj-lt"/>
              </a:rPr>
              <a:t>Remember to:</a:t>
            </a:r>
          </a:p>
          <a:p>
            <a:endParaRPr lang="en-CA" dirty="0">
              <a:latin typeface="+mj-lt"/>
            </a:endParaRPr>
          </a:p>
          <a:p>
            <a:r>
              <a:rPr lang="en-CA" dirty="0" smtClean="0">
                <a:latin typeface="+mj-lt"/>
              </a:rPr>
              <a:t>Check that assumptions about diversity do not amount to “diversity versus excellence” (as different from diversity AND excellence.)</a:t>
            </a:r>
          </a:p>
          <a:p>
            <a:endParaRPr lang="en-CA" dirty="0">
              <a:latin typeface="+mj-lt"/>
            </a:endParaRPr>
          </a:p>
          <a:p>
            <a:r>
              <a:rPr lang="en-CA" dirty="0" smtClean="0">
                <a:latin typeface="+mj-lt"/>
              </a:rPr>
              <a:t>Recognize the role of assumption biases; but this will not eliminate those assumption biases – time for extensive discussions that take these biases into account is still critical.</a:t>
            </a:r>
            <a:endParaRPr lang="en-CA" dirty="0">
              <a:latin typeface="+mj-lt"/>
            </a:endParaRPr>
          </a:p>
        </p:txBody>
      </p:sp>
    </p:spTree>
    <p:extLst>
      <p:ext uri="{BB962C8B-B14F-4D97-AF65-F5344CB8AC3E}">
        <p14:creationId xmlns:p14="http://schemas.microsoft.com/office/powerpoint/2010/main" val="3764122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2936"/>
            <a:ext cx="7808913" cy="1362075"/>
          </a:xfrm>
        </p:spPr>
        <p:txBody>
          <a:bodyPr/>
          <a:lstStyle/>
          <a:p>
            <a:r>
              <a:rPr lang="en-CA" dirty="0" smtClean="0"/>
              <a:t>PART 3</a:t>
            </a:r>
            <a:endParaRPr lang="en-CA" dirty="0"/>
          </a:p>
        </p:txBody>
      </p:sp>
    </p:spTree>
    <p:extLst>
      <p:ext uri="{BB962C8B-B14F-4D97-AF65-F5344CB8AC3E}">
        <p14:creationId xmlns:p14="http://schemas.microsoft.com/office/powerpoint/2010/main" val="1782779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myth of objectivity</a:t>
            </a:r>
            <a:br>
              <a:rPr lang="en-US" dirty="0" smtClean="0"/>
            </a:br>
            <a:r>
              <a:rPr lang="en-US" dirty="0" smtClean="0"/>
              <a:t>Part 3 – moving forward beyond diversifying whiteness – toward inclusion</a:t>
            </a:r>
            <a:endParaRPr lang="en-US" dirty="0"/>
          </a:p>
        </p:txBody>
      </p:sp>
      <p:sp>
        <p:nvSpPr>
          <p:cNvPr id="3" name="Content Placeholder 2"/>
          <p:cNvSpPr>
            <a:spLocks noGrp="1"/>
          </p:cNvSpPr>
          <p:nvPr>
            <p:ph idx="1"/>
          </p:nvPr>
        </p:nvSpPr>
        <p:spPr/>
        <p:txBody>
          <a:bodyPr/>
          <a:lstStyle/>
          <a:p>
            <a:r>
              <a:rPr lang="en-US" dirty="0" smtClean="0">
                <a:latin typeface="+mj-lt"/>
              </a:rPr>
              <a:t>Why is change is so slow?</a:t>
            </a:r>
          </a:p>
          <a:p>
            <a:endParaRPr lang="en-US" dirty="0" smtClean="0">
              <a:latin typeface="+mj-lt"/>
            </a:endParaRPr>
          </a:p>
          <a:p>
            <a:pPr marL="227013" lvl="1" indent="0">
              <a:buNone/>
            </a:pPr>
            <a:r>
              <a:rPr lang="en-US" dirty="0" smtClean="0">
                <a:latin typeface="+mj-lt"/>
              </a:rPr>
              <a:t>“The original intent of equitable hiring initiatives was promising and remains relevant.  However, the operationalization of diversity, equity, and inclusion in hiring, promotion and retention is inhibited by many paradoxical factors.  These include…the unevenness or lack of “visible minority” or race-based data on hiring, retention and promotion; and claims of inclusion simultaneous with the myth of </a:t>
            </a:r>
            <a:r>
              <a:rPr lang="en-US" dirty="0" err="1" smtClean="0">
                <a:latin typeface="+mj-lt"/>
              </a:rPr>
              <a:t>colourblindness</a:t>
            </a:r>
            <a:r>
              <a:rPr lang="en-US" dirty="0" smtClean="0">
                <a:latin typeface="+mj-lt"/>
              </a:rPr>
              <a:t>.</a:t>
            </a:r>
            <a:endParaRPr lang="en-US" dirty="0">
              <a:latin typeface="+mj-lt"/>
            </a:endParaRPr>
          </a:p>
        </p:txBody>
      </p:sp>
    </p:spTree>
    <p:extLst>
      <p:ext uri="{BB962C8B-B14F-4D97-AF65-F5344CB8AC3E}">
        <p14:creationId xmlns:p14="http://schemas.microsoft.com/office/powerpoint/2010/main" val="2408925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27013" lvl="1" indent="0">
              <a:buNone/>
            </a:pPr>
            <a:r>
              <a:rPr lang="en-US" dirty="0" smtClean="0">
                <a:latin typeface="+mj-lt"/>
              </a:rPr>
              <a:t>To address these paradoxes, we need to examine the extent to which equitable employment in the academy must go a too narrow and technical application of employment equity legislation.  We need to ask:  Are institutions placing the burden of dismantling systemic discrimination and achieving full equity on legislation that was meant as only </a:t>
            </a:r>
            <a:r>
              <a:rPr lang="en-US" i="1" dirty="0" smtClean="0">
                <a:latin typeface="+mj-lt"/>
              </a:rPr>
              <a:t>one part </a:t>
            </a:r>
            <a:r>
              <a:rPr lang="en-US" dirty="0" smtClean="0">
                <a:latin typeface="+mj-lt"/>
              </a:rPr>
              <a:t>of a larger social inclusion remedy?  It may be time to engage in a </a:t>
            </a:r>
            <a:r>
              <a:rPr lang="en-US" dirty="0" err="1" smtClean="0">
                <a:latin typeface="+mj-lt"/>
              </a:rPr>
              <a:t>revisioning</a:t>
            </a:r>
            <a:r>
              <a:rPr lang="en-US" dirty="0" smtClean="0">
                <a:latin typeface="+mj-lt"/>
              </a:rPr>
              <a:t> of equity policies, strategies and practices..”</a:t>
            </a:r>
          </a:p>
          <a:p>
            <a:pPr marL="227013" lvl="1" indent="0">
              <a:buNone/>
            </a:pPr>
            <a:endParaRPr lang="en-US" dirty="0" smtClean="0">
              <a:latin typeface="+mj-lt"/>
            </a:endParaRPr>
          </a:p>
          <a:p>
            <a:pPr marL="0" indent="0">
              <a:buNone/>
            </a:pPr>
            <a:r>
              <a:rPr lang="en-US" sz="1800" dirty="0" smtClean="0">
                <a:latin typeface="+mj-lt"/>
              </a:rPr>
              <a:t>Carl E. James, York University, guest contributor, equity matters, Blog, Federation for the </a:t>
            </a:r>
            <a:r>
              <a:rPr lang="en-US" sz="1800" dirty="0" err="1" smtClean="0">
                <a:latin typeface="+mj-lt"/>
              </a:rPr>
              <a:t>Humanitties</a:t>
            </a:r>
            <a:r>
              <a:rPr lang="en-US" sz="1800" dirty="0" smtClean="0">
                <a:latin typeface="+mj-lt"/>
              </a:rPr>
              <a:t> and Social Sciences, 2011.  Welcoming ‘visible minorities’: Paradoxes of equity hiring in Canadian universities</a:t>
            </a:r>
            <a:r>
              <a:rPr lang="en-US" sz="2000" dirty="0" smtClean="0">
                <a:latin typeface="+mj-lt"/>
              </a:rPr>
              <a:t>.</a:t>
            </a:r>
            <a:endParaRPr lang="en-US" sz="2000" dirty="0">
              <a:latin typeface="+mj-lt"/>
            </a:endParaRPr>
          </a:p>
        </p:txBody>
      </p:sp>
    </p:spTree>
    <p:extLst>
      <p:ext uri="{BB962C8B-B14F-4D97-AF65-F5344CB8AC3E}">
        <p14:creationId xmlns:p14="http://schemas.microsoft.com/office/powerpoint/2010/main" val="2779567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Race, racialization and Indigeneity in Canadian universities.</a:t>
            </a:r>
            <a:endParaRPr lang="en-CA" dirty="0"/>
          </a:p>
        </p:txBody>
      </p:sp>
      <p:sp>
        <p:nvSpPr>
          <p:cNvPr id="3" name="Content Placeholder 2"/>
          <p:cNvSpPr>
            <a:spLocks noGrp="1"/>
          </p:cNvSpPr>
          <p:nvPr>
            <p:ph idx="1"/>
          </p:nvPr>
        </p:nvSpPr>
        <p:spPr/>
        <p:txBody>
          <a:bodyPr/>
          <a:lstStyle/>
          <a:p>
            <a:pPr marL="0" indent="0">
              <a:buNone/>
            </a:pPr>
            <a:r>
              <a:rPr lang="en-CA" dirty="0" smtClean="0">
                <a:latin typeface="+mj-lt"/>
              </a:rPr>
              <a:t>“…based on data from a four-year national study of racialization and Indigeneity at Canadian universities.  Its main conclusion is that whether one examines representation in terms of numbers of racialized and Indigenous faculty members and their positioning within the system, their earned income as compared to white faculty, their daily life experiences within the university as workplace, or interactions with colleagues and students, the results are more or less the same.  Racialized and Indigenous faculty and the disciplines or areas of their expertise are, on the whole, low in numbers and even lower in terms of power, prestige, and influence within the University.”</a:t>
            </a:r>
          </a:p>
          <a:p>
            <a:pPr marL="0" indent="0">
              <a:buNone/>
            </a:pPr>
            <a:endParaRPr lang="en-CA" dirty="0" smtClean="0">
              <a:latin typeface="+mj-lt"/>
            </a:endParaRPr>
          </a:p>
          <a:p>
            <a:pPr marL="0" indent="0">
              <a:buNone/>
            </a:pPr>
            <a:r>
              <a:rPr lang="en-CA" sz="1400" dirty="0" smtClean="0">
                <a:latin typeface="Calibri" panose="020F0502020204030204" pitchFamily="34" charset="0"/>
              </a:rPr>
              <a:t>Race, racialization and Indigeneity in Canadian universities Frances Henry, </a:t>
            </a:r>
            <a:r>
              <a:rPr lang="en-CA" sz="1400" dirty="0" err="1" smtClean="0">
                <a:latin typeface="Calibri" panose="020F0502020204030204" pitchFamily="34" charset="0"/>
              </a:rPr>
              <a:t>Enakshi</a:t>
            </a:r>
            <a:r>
              <a:rPr lang="en-CA" sz="1400" dirty="0" smtClean="0">
                <a:latin typeface="Calibri" panose="020F0502020204030204" pitchFamily="34" charset="0"/>
              </a:rPr>
              <a:t> </a:t>
            </a:r>
            <a:r>
              <a:rPr lang="en-CA" sz="1400" dirty="0" err="1" smtClean="0">
                <a:latin typeface="Calibri" panose="020F0502020204030204" pitchFamily="34" charset="0"/>
              </a:rPr>
              <a:t>Dua</a:t>
            </a:r>
            <a:r>
              <a:rPr lang="en-CA" sz="1400" dirty="0" smtClean="0">
                <a:latin typeface="Calibri" panose="020F0502020204030204" pitchFamily="34" charset="0"/>
              </a:rPr>
              <a:t> &amp;…</a:t>
            </a:r>
            <a:endParaRPr lang="en-CA" sz="1400" dirty="0">
              <a:latin typeface="Calibri" panose="020F0502020204030204" pitchFamily="34" charset="0"/>
            </a:endParaRPr>
          </a:p>
        </p:txBody>
      </p:sp>
    </p:spTree>
    <p:extLst>
      <p:ext uri="{BB962C8B-B14F-4D97-AF65-F5344CB8AC3E}">
        <p14:creationId xmlns:p14="http://schemas.microsoft.com/office/powerpoint/2010/main" val="3650184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latin typeface="+mj-lt"/>
              </a:rPr>
              <a:t>Find a strategy and identify barriers to propel change</a:t>
            </a:r>
            <a:endParaRPr lang="en-US" dirty="0">
              <a:latin typeface="+mj-lt"/>
            </a:endParaRPr>
          </a:p>
          <a:p>
            <a:pPr lvl="1"/>
            <a:r>
              <a:rPr lang="en-US" dirty="0">
                <a:latin typeface="+mj-lt"/>
              </a:rPr>
              <a:t>W</a:t>
            </a:r>
            <a:r>
              <a:rPr lang="en-US" dirty="0" smtClean="0">
                <a:latin typeface="+mj-lt"/>
              </a:rPr>
              <a:t>ho is in your community? – What could become a barrier to change re: time commitment, resources, and participation levels</a:t>
            </a:r>
          </a:p>
          <a:p>
            <a:pPr lvl="1"/>
            <a:r>
              <a:rPr lang="en-US" dirty="0">
                <a:latin typeface="+mj-lt"/>
              </a:rPr>
              <a:t>S</a:t>
            </a:r>
            <a:r>
              <a:rPr lang="en-US" dirty="0" smtClean="0">
                <a:latin typeface="+mj-lt"/>
              </a:rPr>
              <a:t>ystems:  What equity measures DO you have? What can you leverage? Do you consider inclusion of broad and intersecting identities – gender, racial, Indigenous, Queer, differently abled, accented? Is there mentorship?; are various levels/constituents of the institution involved in changing the environment and championing diversity and inclusion?</a:t>
            </a:r>
          </a:p>
          <a:p>
            <a:pPr lvl="1"/>
            <a:r>
              <a:rPr lang="en-US" dirty="0">
                <a:latin typeface="+mj-lt"/>
              </a:rPr>
              <a:t>S</a:t>
            </a:r>
            <a:r>
              <a:rPr lang="en-US" dirty="0" smtClean="0">
                <a:latin typeface="+mj-lt"/>
              </a:rPr>
              <a:t>trategic planning: identifying champions, </a:t>
            </a:r>
            <a:r>
              <a:rPr lang="en-US" dirty="0" err="1" smtClean="0">
                <a:latin typeface="+mj-lt"/>
              </a:rPr>
              <a:t>C.A.measures</a:t>
            </a:r>
            <a:r>
              <a:rPr lang="en-US" dirty="0" smtClean="0">
                <a:latin typeface="+mj-lt"/>
              </a:rPr>
              <a:t>…</a:t>
            </a:r>
            <a:endParaRPr lang="en-US" dirty="0">
              <a:latin typeface="+mj-lt"/>
            </a:endParaRPr>
          </a:p>
        </p:txBody>
      </p:sp>
    </p:spTree>
    <p:extLst>
      <p:ext uri="{BB962C8B-B14F-4D97-AF65-F5344CB8AC3E}">
        <p14:creationId xmlns:p14="http://schemas.microsoft.com/office/powerpoint/2010/main" val="2739164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do diversity programs fail? Hint: They generally try to </a:t>
            </a:r>
            <a:r>
              <a:rPr lang="en-CA" i="1" dirty="0" smtClean="0"/>
              <a:t>control</a:t>
            </a:r>
            <a:r>
              <a:rPr lang="en-CA" dirty="0" smtClean="0"/>
              <a:t> bias.</a:t>
            </a:r>
            <a:endParaRPr lang="en-CA" dirty="0"/>
          </a:p>
        </p:txBody>
      </p:sp>
      <p:sp>
        <p:nvSpPr>
          <p:cNvPr id="3" name="Content Placeholder 2"/>
          <p:cNvSpPr>
            <a:spLocks noGrp="1"/>
          </p:cNvSpPr>
          <p:nvPr>
            <p:ph idx="1"/>
          </p:nvPr>
        </p:nvSpPr>
        <p:spPr/>
        <p:txBody>
          <a:bodyPr/>
          <a:lstStyle/>
          <a:p>
            <a:r>
              <a:rPr lang="en-CA" dirty="0" smtClean="0">
                <a:latin typeface="+mj-lt"/>
              </a:rPr>
              <a:t>The positive effects of diversity training rarely last and can activate bias or spark backlash in the case of mandatory training, especially when it is seen as remedial</a:t>
            </a:r>
          </a:p>
          <a:p>
            <a:r>
              <a:rPr lang="en-CA" dirty="0" smtClean="0">
                <a:latin typeface="+mj-lt"/>
              </a:rPr>
              <a:t>Hiring tests are used selectively (rarely are a managers’ friend tested while others are.)</a:t>
            </a:r>
          </a:p>
          <a:p>
            <a:r>
              <a:rPr lang="en-CA" dirty="0" smtClean="0">
                <a:latin typeface="+mj-lt"/>
              </a:rPr>
              <a:t>Annual performance reviews don’t work well as the rating can be subjective.</a:t>
            </a:r>
          </a:p>
          <a:p>
            <a:r>
              <a:rPr lang="en-CA" dirty="0" smtClean="0">
                <a:latin typeface="+mj-lt"/>
              </a:rPr>
              <a:t>Grievance procedures cannot be relied upon as almost half result in retaliation and the process is used less when individuals realize they are not effective; most individuals will not allege discrimination so management’s  assumption is that there is none.</a:t>
            </a:r>
          </a:p>
        </p:txBody>
      </p:sp>
    </p:spTree>
    <p:extLst>
      <p:ext uri="{BB962C8B-B14F-4D97-AF65-F5344CB8AC3E}">
        <p14:creationId xmlns:p14="http://schemas.microsoft.com/office/powerpoint/2010/main" val="27161600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do diversity programs work?</a:t>
            </a:r>
            <a:endParaRPr lang="en-CA" dirty="0"/>
          </a:p>
        </p:txBody>
      </p:sp>
      <p:sp>
        <p:nvSpPr>
          <p:cNvPr id="3" name="Content Placeholder 2"/>
          <p:cNvSpPr>
            <a:spLocks noGrp="1"/>
          </p:cNvSpPr>
          <p:nvPr>
            <p:ph idx="1"/>
          </p:nvPr>
        </p:nvSpPr>
        <p:spPr/>
        <p:txBody>
          <a:bodyPr/>
          <a:lstStyle/>
          <a:p>
            <a:r>
              <a:rPr lang="en-CA" sz="2000" i="1" dirty="0" smtClean="0">
                <a:latin typeface="+mj-lt"/>
              </a:rPr>
              <a:t>Engage managers in solving a lack of diversity </a:t>
            </a:r>
            <a:r>
              <a:rPr lang="en-CA" sz="2000" dirty="0" smtClean="0">
                <a:latin typeface="+mj-lt"/>
              </a:rPr>
              <a:t>(create diversity champions – </a:t>
            </a:r>
            <a:r>
              <a:rPr lang="en-CA" sz="2000" b="1" i="1" dirty="0" smtClean="0">
                <a:latin typeface="+mj-lt"/>
              </a:rPr>
              <a:t>voluntary</a:t>
            </a:r>
            <a:r>
              <a:rPr lang="en-CA" sz="2000" dirty="0" smtClean="0">
                <a:latin typeface="+mj-lt"/>
              </a:rPr>
              <a:t> training is useful here);  identify those who would be willing partners without dragging anyone into it and others will want to join.</a:t>
            </a:r>
          </a:p>
          <a:p>
            <a:r>
              <a:rPr lang="en-CA" sz="2000" i="1" dirty="0" smtClean="0">
                <a:latin typeface="+mj-lt"/>
              </a:rPr>
              <a:t>Expose managers and employees to diversity</a:t>
            </a:r>
            <a:r>
              <a:rPr lang="en-CA" sz="2000" dirty="0" smtClean="0">
                <a:latin typeface="+mj-lt"/>
              </a:rPr>
              <a:t>;  mentoring programs may be useful here, allowing new employees to identify who they wish to have as mentor because white faculty may not believe they should extend the offer to someone from an equity-seeking group.</a:t>
            </a:r>
          </a:p>
          <a:p>
            <a:r>
              <a:rPr lang="en-CA" sz="2000" i="1" dirty="0" smtClean="0">
                <a:latin typeface="+mj-lt"/>
              </a:rPr>
              <a:t>Encourage social accountability for change</a:t>
            </a:r>
            <a:r>
              <a:rPr lang="en-CA" sz="2000" dirty="0" smtClean="0">
                <a:latin typeface="+mj-lt"/>
              </a:rPr>
              <a:t>; requiring an explanation for decisions made tends to get people thinking ahead; the existence of a “flexible” grievance system that allows for informal resolution to discrimination claims can also be seen in this category;  diversity task force can help boost accountability.</a:t>
            </a:r>
            <a:endParaRPr lang="en-CA" sz="2000" dirty="0">
              <a:latin typeface="+mj-lt"/>
            </a:endParaRPr>
          </a:p>
        </p:txBody>
      </p:sp>
    </p:spTree>
    <p:extLst>
      <p:ext uri="{BB962C8B-B14F-4D97-AF65-F5344CB8AC3E}">
        <p14:creationId xmlns:p14="http://schemas.microsoft.com/office/powerpoint/2010/main" val="2039707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24944"/>
            <a:ext cx="7808913" cy="1362075"/>
          </a:xfrm>
        </p:spPr>
        <p:txBody>
          <a:bodyPr>
            <a:normAutofit/>
          </a:bodyPr>
          <a:lstStyle/>
          <a:p>
            <a:r>
              <a:rPr lang="en-CA" sz="4000" dirty="0" smtClean="0">
                <a:latin typeface="+mn-lt"/>
              </a:rPr>
              <a:t>Final reflections? Questions?</a:t>
            </a:r>
            <a:endParaRPr lang="en-CA" sz="4000" dirty="0">
              <a:latin typeface="+mn-lt"/>
            </a:endParaRPr>
          </a:p>
        </p:txBody>
      </p:sp>
    </p:spTree>
    <p:extLst>
      <p:ext uri="{BB962C8B-B14F-4D97-AF65-F5344CB8AC3E}">
        <p14:creationId xmlns:p14="http://schemas.microsoft.com/office/powerpoint/2010/main" val="99926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Employment inequities are…</a:t>
            </a:r>
            <a:endParaRPr lang="en-CA" sz="2800" dirty="0"/>
          </a:p>
        </p:txBody>
      </p:sp>
      <p:sp>
        <p:nvSpPr>
          <p:cNvPr id="3" name="Content Placeholder 2"/>
          <p:cNvSpPr>
            <a:spLocks noGrp="1"/>
          </p:cNvSpPr>
          <p:nvPr>
            <p:ph idx="1"/>
          </p:nvPr>
        </p:nvSpPr>
        <p:spPr/>
        <p:txBody>
          <a:bodyPr/>
          <a:lstStyle/>
          <a:p>
            <a:pPr marL="0" indent="0" eaLnBrk="1" fontAlgn="auto" hangingPunct="1">
              <a:spcAft>
                <a:spcPts val="0"/>
              </a:spcAft>
              <a:buFont typeface="Arial"/>
              <a:buNone/>
              <a:defRPr/>
            </a:pPr>
            <a:r>
              <a:rPr lang="en-US" sz="2800" dirty="0">
                <a:latin typeface="+mn-lt"/>
              </a:rPr>
              <a:t>Employment inequities arise from deliberate, or as is more often the case, systemic practices – those practices and policies that unintentionally have the effect of excluding persons for reasons that are</a:t>
            </a:r>
            <a:r>
              <a:rPr lang="en-US" sz="2800" dirty="0" smtClean="0">
                <a:latin typeface="+mn-lt"/>
              </a:rPr>
              <a:t>:</a:t>
            </a:r>
            <a:endParaRPr lang="en-US" sz="2800" dirty="0">
              <a:latin typeface="+mn-lt"/>
            </a:endParaRPr>
          </a:p>
          <a:p>
            <a:pPr lvl="1" eaLnBrk="1" fontAlgn="auto" hangingPunct="1">
              <a:lnSpc>
                <a:spcPct val="90000"/>
              </a:lnSpc>
              <a:spcAft>
                <a:spcPts val="0"/>
              </a:spcAft>
              <a:buClr>
                <a:schemeClr val="tx1"/>
              </a:buClr>
              <a:buFont typeface="Arial" pitchFamily="34" charset="0"/>
              <a:buChar char="•"/>
              <a:defRPr/>
            </a:pPr>
            <a:r>
              <a:rPr lang="en-US" sz="2800" dirty="0">
                <a:latin typeface="+mn-lt"/>
              </a:rPr>
              <a:t>Not job related</a:t>
            </a:r>
          </a:p>
          <a:p>
            <a:pPr lvl="1" eaLnBrk="1" fontAlgn="auto" hangingPunct="1">
              <a:lnSpc>
                <a:spcPct val="90000"/>
              </a:lnSpc>
              <a:spcAft>
                <a:spcPts val="0"/>
              </a:spcAft>
              <a:buClr>
                <a:schemeClr val="tx1"/>
              </a:buClr>
              <a:buFont typeface="Arial" pitchFamily="34" charset="0"/>
              <a:buChar char="•"/>
              <a:defRPr/>
            </a:pPr>
            <a:r>
              <a:rPr lang="en-US" sz="2800" dirty="0">
                <a:latin typeface="+mn-lt"/>
              </a:rPr>
              <a:t>Not related to the safe operation of an enterprise</a:t>
            </a:r>
          </a:p>
          <a:p>
            <a:pPr lvl="1" eaLnBrk="1" fontAlgn="auto" hangingPunct="1">
              <a:lnSpc>
                <a:spcPct val="90000"/>
              </a:lnSpc>
              <a:spcAft>
                <a:spcPts val="0"/>
              </a:spcAft>
              <a:buClr>
                <a:schemeClr val="tx1"/>
              </a:buClr>
              <a:buFont typeface="Arial" pitchFamily="34" charset="0"/>
              <a:buChar char="•"/>
              <a:defRPr/>
            </a:pPr>
            <a:r>
              <a:rPr lang="en-US" sz="2800" dirty="0">
                <a:latin typeface="+mn-lt"/>
              </a:rPr>
              <a:t>Not related to </a:t>
            </a:r>
            <a:r>
              <a:rPr lang="en-US" sz="2800" dirty="0" smtClean="0">
                <a:latin typeface="+mn-lt"/>
              </a:rPr>
              <a:t>ability</a:t>
            </a:r>
          </a:p>
          <a:p>
            <a:pPr marL="228600" lvl="1" indent="0" eaLnBrk="1" fontAlgn="auto" hangingPunct="1">
              <a:lnSpc>
                <a:spcPct val="90000"/>
              </a:lnSpc>
              <a:spcAft>
                <a:spcPts val="0"/>
              </a:spcAft>
              <a:buClr>
                <a:schemeClr val="tx1"/>
              </a:buClr>
              <a:buNone/>
              <a:defRPr/>
            </a:pPr>
            <a:endParaRPr lang="en-US" sz="2800" dirty="0" smtClean="0">
              <a:latin typeface="+mn-lt"/>
            </a:endParaRPr>
          </a:p>
          <a:p>
            <a:pPr marL="228600" lvl="1" indent="0" eaLnBrk="1" fontAlgn="auto" hangingPunct="1">
              <a:lnSpc>
                <a:spcPct val="90000"/>
              </a:lnSpc>
              <a:spcAft>
                <a:spcPts val="0"/>
              </a:spcAft>
              <a:buClr>
                <a:schemeClr val="tx1"/>
              </a:buClr>
              <a:buNone/>
              <a:defRPr/>
            </a:pPr>
            <a:r>
              <a:rPr lang="en-US" sz="2800" dirty="0" smtClean="0">
                <a:latin typeface="+mn-lt"/>
              </a:rPr>
              <a:t>Employment equity programs seek to reverse this to ensure that we get the best workforce available.</a:t>
            </a:r>
            <a:endParaRPr lang="en-US" sz="2800" dirty="0">
              <a:latin typeface="+mn-lt"/>
            </a:endParaRPr>
          </a:p>
          <a:p>
            <a:pPr marL="0" indent="0">
              <a:buNone/>
            </a:pPr>
            <a:endParaRPr lang="en-CA" dirty="0"/>
          </a:p>
        </p:txBody>
      </p:sp>
    </p:spTree>
    <p:extLst>
      <p:ext uri="{BB962C8B-B14F-4D97-AF65-F5344CB8AC3E}">
        <p14:creationId xmlns:p14="http://schemas.microsoft.com/office/powerpoint/2010/main" val="265726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a:t>
            </a:r>
            <a:r>
              <a:rPr lang="en-US" sz="2800" dirty="0"/>
              <a:t>goal of employment </a:t>
            </a:r>
            <a:r>
              <a:rPr lang="en-US" sz="2800" dirty="0" smtClean="0"/>
              <a:t>equity</a:t>
            </a:r>
            <a:endParaRPr lang="en-CA" sz="2800" dirty="0"/>
          </a:p>
        </p:txBody>
      </p:sp>
      <p:sp>
        <p:nvSpPr>
          <p:cNvPr id="3" name="Content Placeholder 2"/>
          <p:cNvSpPr>
            <a:spLocks noGrp="1"/>
          </p:cNvSpPr>
          <p:nvPr>
            <p:ph idx="1"/>
          </p:nvPr>
        </p:nvSpPr>
        <p:spPr/>
        <p:txBody>
          <a:bodyPr/>
          <a:lstStyle/>
          <a:p>
            <a:pPr eaLnBrk="1" hangingPunct="1">
              <a:lnSpc>
                <a:spcPct val="90000"/>
              </a:lnSpc>
              <a:buFontTx/>
              <a:buChar char="•"/>
            </a:pPr>
            <a:r>
              <a:rPr lang="en-US" dirty="0" smtClean="0">
                <a:latin typeface="+mn-lt"/>
              </a:rPr>
              <a:t>To </a:t>
            </a:r>
            <a:r>
              <a:rPr lang="en-US" dirty="0">
                <a:latin typeface="+mn-lt"/>
              </a:rPr>
              <a:t>ensure that barriers against persons in designated groups </a:t>
            </a:r>
            <a:r>
              <a:rPr lang="en-US" dirty="0" smtClean="0">
                <a:latin typeface="+mn-lt"/>
              </a:rPr>
              <a:t>(who historically have met barriers in employment systems) that </a:t>
            </a:r>
            <a:r>
              <a:rPr lang="en-US" dirty="0">
                <a:latin typeface="+mn-lt"/>
              </a:rPr>
              <a:t>result from an employer’s formal or informal systems, policies and practices are identified and eliminated; this guarantees that people are not denied work opportunities for reasons unrelated to their skills or abilities</a:t>
            </a:r>
            <a:r>
              <a:rPr lang="en-US" dirty="0" smtClean="0">
                <a:latin typeface="+mn-lt"/>
              </a:rPr>
              <a:t>; and we recruit from a pool that is inclusive of all the top talent.</a:t>
            </a:r>
            <a:endParaRPr lang="en-US" dirty="0">
              <a:latin typeface="+mn-lt"/>
            </a:endParaRPr>
          </a:p>
          <a:p>
            <a:pPr eaLnBrk="1" hangingPunct="1">
              <a:lnSpc>
                <a:spcPct val="90000"/>
              </a:lnSpc>
              <a:buFontTx/>
              <a:buChar char="•"/>
            </a:pPr>
            <a:endParaRPr lang="en-US" dirty="0">
              <a:latin typeface="+mn-lt"/>
            </a:endParaRPr>
          </a:p>
          <a:p>
            <a:pPr eaLnBrk="1" hangingPunct="1">
              <a:lnSpc>
                <a:spcPct val="90000"/>
              </a:lnSpc>
              <a:buFontTx/>
              <a:buChar char="•"/>
            </a:pPr>
            <a:r>
              <a:rPr lang="en-US" dirty="0" smtClean="0">
                <a:latin typeface="+mn-lt"/>
              </a:rPr>
              <a:t>At a more technical level:  we seek to </a:t>
            </a:r>
            <a:r>
              <a:rPr lang="en-US" dirty="0">
                <a:latin typeface="+mn-lt"/>
              </a:rPr>
              <a:t>achieve a workforce that is representative of the Canadian workforce population by setting goals for representation that employers can use as planning tools</a:t>
            </a:r>
            <a:r>
              <a:rPr lang="en-US" dirty="0" smtClean="0">
                <a:latin typeface="+mn-lt"/>
              </a:rPr>
              <a:t>.</a:t>
            </a:r>
          </a:p>
          <a:p>
            <a:pPr eaLnBrk="1" hangingPunct="1">
              <a:lnSpc>
                <a:spcPct val="90000"/>
              </a:lnSpc>
              <a:buFontTx/>
              <a:buChar char="•"/>
            </a:pPr>
            <a:endParaRPr lang="en-US" dirty="0">
              <a:latin typeface="+mn-lt"/>
            </a:endParaRPr>
          </a:p>
          <a:p>
            <a:pPr marL="0" indent="0" eaLnBrk="1" hangingPunct="1">
              <a:lnSpc>
                <a:spcPct val="90000"/>
              </a:lnSpc>
              <a:buNone/>
            </a:pPr>
            <a:endParaRPr lang="en-CA" dirty="0">
              <a:latin typeface="+mn-lt"/>
            </a:endParaRPr>
          </a:p>
          <a:p>
            <a:pPr marL="0" indent="0">
              <a:buNone/>
            </a:pPr>
            <a:endParaRPr lang="en-CA" dirty="0"/>
          </a:p>
        </p:txBody>
      </p:sp>
    </p:spTree>
    <p:extLst>
      <p:ext uri="{BB962C8B-B14F-4D97-AF65-F5344CB8AC3E}">
        <p14:creationId xmlns:p14="http://schemas.microsoft.com/office/powerpoint/2010/main" val="236240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2800" dirty="0" smtClean="0"/>
              <a:t>Legislative requirements</a:t>
            </a:r>
          </a:p>
        </p:txBody>
      </p:sp>
      <p:sp>
        <p:nvSpPr>
          <p:cNvPr id="10243" name="Content Placeholder 2"/>
          <p:cNvSpPr>
            <a:spLocks noGrp="1"/>
          </p:cNvSpPr>
          <p:nvPr>
            <p:ph idx="1"/>
          </p:nvPr>
        </p:nvSpPr>
        <p:spPr/>
        <p:txBody>
          <a:bodyPr rtlCol="0">
            <a:normAutofit lnSpcReduction="10000"/>
          </a:bodyPr>
          <a:lstStyle/>
          <a:p>
            <a:pPr marL="0" indent="0" eaLnBrk="1" fontAlgn="auto" hangingPunct="1">
              <a:spcAft>
                <a:spcPts val="0"/>
              </a:spcAft>
              <a:buFont typeface="Wingdings 2" pitchFamily="18" charset="2"/>
              <a:buNone/>
              <a:defRPr/>
            </a:pPr>
            <a:r>
              <a:rPr lang="en-US" dirty="0" smtClean="0">
                <a:latin typeface="+mn-lt"/>
                <a:ea typeface="+mn-ea"/>
              </a:rPr>
              <a:t>Achieving employment equity is part of “best practices” that guarantee an organization is accessing the best pool of available workers.</a:t>
            </a:r>
          </a:p>
          <a:p>
            <a:pPr marL="0" indent="0" eaLnBrk="1" fontAlgn="auto" hangingPunct="1">
              <a:spcAft>
                <a:spcPts val="0"/>
              </a:spcAft>
              <a:buFont typeface="Wingdings 2" pitchFamily="18" charset="2"/>
              <a:buNone/>
              <a:defRPr/>
            </a:pPr>
            <a:endParaRPr lang="en-US" dirty="0" smtClean="0">
              <a:latin typeface="+mn-lt"/>
              <a:ea typeface="+mn-ea"/>
            </a:endParaRPr>
          </a:p>
          <a:p>
            <a:pPr marL="0" indent="0" eaLnBrk="1" fontAlgn="auto" hangingPunct="1">
              <a:spcAft>
                <a:spcPts val="0"/>
              </a:spcAft>
              <a:buFont typeface="Wingdings 2" pitchFamily="18" charset="2"/>
              <a:buNone/>
              <a:defRPr/>
            </a:pPr>
            <a:r>
              <a:rPr lang="en-US" dirty="0" smtClean="0">
                <a:latin typeface="+mn-lt"/>
                <a:ea typeface="+mn-ea"/>
              </a:rPr>
              <a:t>Colleges and universities’ legal obligations to address the issue of inequities in employment  may also come from three key pieces of legislation that serve to guide us on how to achieve EE:</a:t>
            </a:r>
          </a:p>
          <a:p>
            <a:pPr eaLnBrk="1" fontAlgn="auto" hangingPunct="1">
              <a:spcAft>
                <a:spcPts val="0"/>
              </a:spcAft>
              <a:buFont typeface="Wingdings 2" pitchFamily="18" charset="2"/>
              <a:buNone/>
              <a:defRPr/>
            </a:pPr>
            <a:endParaRPr lang="en-US" dirty="0" smtClean="0">
              <a:latin typeface="+mn-lt"/>
              <a:ea typeface="+mn-ea"/>
            </a:endParaRPr>
          </a:p>
          <a:p>
            <a:pPr eaLnBrk="1" fontAlgn="auto" hangingPunct="1">
              <a:spcAft>
                <a:spcPts val="0"/>
              </a:spcAft>
              <a:buFont typeface="Arial"/>
              <a:buChar char="•"/>
              <a:defRPr/>
            </a:pPr>
            <a:r>
              <a:rPr lang="en-US" dirty="0" smtClean="0">
                <a:latin typeface="+mn-lt"/>
                <a:ea typeface="+mn-ea"/>
              </a:rPr>
              <a:t>The </a:t>
            </a:r>
            <a:r>
              <a:rPr lang="en-US" i="1" dirty="0" smtClean="0">
                <a:latin typeface="+mn-lt"/>
                <a:ea typeface="+mn-ea"/>
              </a:rPr>
              <a:t>Ontario Human Rights Code (OHRC)</a:t>
            </a:r>
            <a:r>
              <a:rPr lang="en-US" dirty="0" smtClean="0">
                <a:latin typeface="+mn-lt"/>
                <a:ea typeface="+mn-ea"/>
              </a:rPr>
              <a:t>, </a:t>
            </a:r>
          </a:p>
          <a:p>
            <a:pPr eaLnBrk="1" fontAlgn="auto" hangingPunct="1">
              <a:spcAft>
                <a:spcPts val="0"/>
              </a:spcAft>
              <a:buFont typeface="Arial"/>
              <a:buChar char="•"/>
              <a:defRPr/>
            </a:pPr>
            <a:r>
              <a:rPr lang="en-US" dirty="0" smtClean="0">
                <a:latin typeface="+mn-lt"/>
                <a:ea typeface="+mn-ea"/>
              </a:rPr>
              <a:t>The Accessibility for Ontarians with Disabilities Act, and</a:t>
            </a:r>
          </a:p>
          <a:p>
            <a:pPr eaLnBrk="1" fontAlgn="auto" hangingPunct="1">
              <a:spcAft>
                <a:spcPts val="0"/>
              </a:spcAft>
              <a:buFont typeface="Arial"/>
              <a:buChar char="•"/>
              <a:defRPr/>
            </a:pPr>
            <a:r>
              <a:rPr lang="en-US" dirty="0" smtClean="0">
                <a:latin typeface="+mn-lt"/>
                <a:ea typeface="+mn-ea"/>
              </a:rPr>
              <a:t>The Federal Contractors Program (FCP)</a:t>
            </a:r>
          </a:p>
        </p:txBody>
      </p:sp>
    </p:spTree>
    <p:extLst>
      <p:ext uri="{BB962C8B-B14F-4D97-AF65-F5344CB8AC3E}">
        <p14:creationId xmlns:p14="http://schemas.microsoft.com/office/powerpoint/2010/main" val="3591724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36912"/>
            <a:ext cx="7808913" cy="1362075"/>
          </a:xfrm>
        </p:spPr>
        <p:txBody>
          <a:bodyPr>
            <a:normAutofit/>
          </a:bodyPr>
          <a:lstStyle/>
          <a:p>
            <a:r>
              <a:rPr lang="en-CA" sz="4000" dirty="0" smtClean="0">
                <a:latin typeface="+mn-lt"/>
              </a:rPr>
              <a:t>The Ontario Human Rights Code and</a:t>
            </a:r>
            <a:br>
              <a:rPr lang="en-CA" sz="4000" dirty="0" smtClean="0">
                <a:latin typeface="+mn-lt"/>
              </a:rPr>
            </a:br>
            <a:r>
              <a:rPr lang="en-CA" sz="4000" dirty="0" smtClean="0">
                <a:latin typeface="+mn-lt"/>
              </a:rPr>
              <a:t/>
            </a:r>
            <a:br>
              <a:rPr lang="en-CA" sz="4000" dirty="0" smtClean="0">
                <a:latin typeface="+mn-lt"/>
              </a:rPr>
            </a:br>
            <a:r>
              <a:rPr lang="en-CA" sz="4000" dirty="0" smtClean="0">
                <a:latin typeface="+mn-lt"/>
              </a:rPr>
              <a:t>Employment Equity</a:t>
            </a:r>
            <a:endParaRPr lang="en-CA" sz="4000" dirty="0">
              <a:latin typeface="+mn-lt"/>
            </a:endParaRPr>
          </a:p>
        </p:txBody>
      </p:sp>
    </p:spTree>
    <p:extLst>
      <p:ext uri="{BB962C8B-B14F-4D97-AF65-F5344CB8AC3E}">
        <p14:creationId xmlns:p14="http://schemas.microsoft.com/office/powerpoint/2010/main" val="1561703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QU-PPT-template-2011B-1">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QU-PPT-template-2011B-1</Template>
  <TotalTime>5951</TotalTime>
  <Words>4324</Words>
  <Application>Microsoft Office PowerPoint</Application>
  <PresentationFormat>On-screen Show (4:3)</PresentationFormat>
  <Paragraphs>331</Paragraphs>
  <Slides>58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Geneva</vt:lpstr>
      <vt:lpstr>Palatino Linotype</vt:lpstr>
      <vt:lpstr>Symbol</vt:lpstr>
      <vt:lpstr>Times New Roman</vt:lpstr>
      <vt:lpstr>Wingdings 2</vt:lpstr>
      <vt:lpstr>QU-PPT-template-2011B-1</vt:lpstr>
      <vt:lpstr>Employment Equity in PSE:   An Unfinished Journey    </vt:lpstr>
      <vt:lpstr>Employment Equity: An Unfinished Journey  - AGENDA</vt:lpstr>
      <vt:lpstr>Objectives</vt:lpstr>
      <vt:lpstr>Introductions/warm-up</vt:lpstr>
      <vt:lpstr>PART 1: A Bird’s Eye View: The   Esthetics of Employment Equity</vt:lpstr>
      <vt:lpstr>Employment inequities are…</vt:lpstr>
      <vt:lpstr>The goal of employment equity</vt:lpstr>
      <vt:lpstr>Legislative requirements</vt:lpstr>
      <vt:lpstr>The Ontario Human Rights Code and  Employment Equity</vt:lpstr>
      <vt:lpstr>Ontario Human Rights Code (OHRC)</vt:lpstr>
      <vt:lpstr>OHRC: Special Program</vt:lpstr>
      <vt:lpstr>OHRC – Disability and Accommodation</vt:lpstr>
      <vt:lpstr>Accessibility for Ontarians with   Disabilities Act 2005</vt:lpstr>
      <vt:lpstr>AODA</vt:lpstr>
      <vt:lpstr>The Federal Contractors Program   (FCP)</vt:lpstr>
      <vt:lpstr>A bit of history</vt:lpstr>
      <vt:lpstr>What is the “Federal Contractors’ Program” (FCP)?</vt:lpstr>
      <vt:lpstr>What do we mean by “designated groups” in the FCP?</vt:lpstr>
      <vt:lpstr>What are some of the measures of equality  that indicate successful implementation of  employment equity?</vt:lpstr>
      <vt:lpstr>How is this achieved?</vt:lpstr>
      <vt:lpstr>So why has the FCP not achieved its stated goal in PSE?</vt:lpstr>
      <vt:lpstr>The Statistics</vt:lpstr>
      <vt:lpstr>Canadian Association of University Teachers (CAUT) Equity Reviews</vt:lpstr>
      <vt:lpstr>The Tenure Gap – Women’s university appointments, 1985 – 2005 – September 2008</vt:lpstr>
      <vt:lpstr>By the Numbers</vt:lpstr>
      <vt:lpstr>Conclusion then..</vt:lpstr>
      <vt:lpstr>The Persistent Gap – Understanding male-female salary differentials amongst Canadian academic staff – March 2011</vt:lpstr>
      <vt:lpstr>Conclusion</vt:lpstr>
      <vt:lpstr>And in 2018?</vt:lpstr>
      <vt:lpstr>PowerPoint Presentation</vt:lpstr>
      <vt:lpstr>Introduction</vt:lpstr>
      <vt:lpstr>Conclusion</vt:lpstr>
      <vt:lpstr>Conclusion cont’d..</vt:lpstr>
      <vt:lpstr>Conclusion cont’d…</vt:lpstr>
      <vt:lpstr>Beyond the Numbers: the inclusive organization</vt:lpstr>
      <vt:lpstr>A Closer Look at the Contradictions:  Saying Versus Doing in Canadian Organizations </vt:lpstr>
      <vt:lpstr>A Closer Look at the Contradictions:  Saying Versus  Doing in Canadian Organizations</vt:lpstr>
      <vt:lpstr>The Diversity Journey</vt:lpstr>
      <vt:lpstr>The stages of a search</vt:lpstr>
      <vt:lpstr>Beyond the search, beyond the numbers, beyond the esthetics of diversity: assessment and planning</vt:lpstr>
      <vt:lpstr> Part 2 – Equity myth-ology  Case Studies: What is problematic about these situations from an equity perspective?  What are some possible responses?</vt:lpstr>
      <vt:lpstr>Case Study 1</vt:lpstr>
      <vt:lpstr>Case Study 2</vt:lpstr>
      <vt:lpstr>Case Study 3</vt:lpstr>
      <vt:lpstr>Case Study 4</vt:lpstr>
      <vt:lpstr>Case Study 5</vt:lpstr>
      <vt:lpstr>Case Study 6</vt:lpstr>
      <vt:lpstr>Case Study 7</vt:lpstr>
      <vt:lpstr>Case Study 8</vt:lpstr>
      <vt:lpstr>Biases and Myths about Diversity (and) Excellence</vt:lpstr>
      <vt:lpstr>PART 3</vt:lpstr>
      <vt:lpstr>Why?  The myth of objectivity Part 3 – moving forward beyond diversifying whiteness – toward inclusion</vt:lpstr>
      <vt:lpstr>PowerPoint Presentation</vt:lpstr>
      <vt:lpstr>Race, racialization and Indigeneity in Canadian universities.</vt:lpstr>
      <vt:lpstr>Group work</vt:lpstr>
      <vt:lpstr>Why do diversity programs fail? Hint: They generally try to control bias.</vt:lpstr>
      <vt:lpstr>When do diversity programs work?</vt:lpstr>
      <vt:lpstr>Final reflections?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Equity</dc:title>
  <dc:creator>Irene Bujara</dc:creator>
  <cp:lastModifiedBy>Stephanie Simpson</cp:lastModifiedBy>
  <cp:revision>336</cp:revision>
  <cp:lastPrinted>2016-11-15T17:17:20Z</cp:lastPrinted>
  <dcterms:created xsi:type="dcterms:W3CDTF">2008-06-17T15:16:38Z</dcterms:created>
  <dcterms:modified xsi:type="dcterms:W3CDTF">2018-04-11T18:50:24Z</dcterms:modified>
</cp:coreProperties>
</file>