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9"/>
  </p:notesMasterIdLst>
  <p:handoutMasterIdLst>
    <p:handoutMasterId r:id="rId30"/>
  </p:handoutMasterIdLst>
  <p:sldIdLst>
    <p:sldId id="256" r:id="rId2"/>
    <p:sldId id="335" r:id="rId3"/>
    <p:sldId id="333" r:id="rId4"/>
    <p:sldId id="336" r:id="rId5"/>
    <p:sldId id="337" r:id="rId6"/>
    <p:sldId id="332" r:id="rId7"/>
    <p:sldId id="338" r:id="rId8"/>
    <p:sldId id="339" r:id="rId9"/>
    <p:sldId id="340" r:id="rId10"/>
    <p:sldId id="341" r:id="rId11"/>
    <p:sldId id="342" r:id="rId12"/>
    <p:sldId id="343" r:id="rId13"/>
    <p:sldId id="344" r:id="rId14"/>
    <p:sldId id="345" r:id="rId15"/>
    <p:sldId id="300" r:id="rId16"/>
    <p:sldId id="316" r:id="rId17"/>
    <p:sldId id="317" r:id="rId18"/>
    <p:sldId id="301" r:id="rId19"/>
    <p:sldId id="302" r:id="rId20"/>
    <p:sldId id="312" r:id="rId21"/>
    <p:sldId id="313" r:id="rId22"/>
    <p:sldId id="320" r:id="rId23"/>
    <p:sldId id="326" r:id="rId24"/>
    <p:sldId id="346" r:id="rId25"/>
    <p:sldId id="347" r:id="rId26"/>
    <p:sldId id="348" r:id="rId27"/>
    <p:sldId id="349" r:id="rId28"/>
  </p:sldIdLst>
  <p:sldSz cx="9144000" cy="6858000" type="screen4x3"/>
  <p:notesSz cx="7010400" cy="92964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1" autoAdjust="0"/>
    <p:restoredTop sz="94654" autoAdjust="0"/>
  </p:normalViewPr>
  <p:slideViewPr>
    <p:cSldViewPr>
      <p:cViewPr varScale="1">
        <p:scale>
          <a:sx n="48" d="100"/>
          <a:sy n="48" d="100"/>
        </p:scale>
        <p:origin x="-960" y="-90"/>
      </p:cViewPr>
      <p:guideLst>
        <p:guide orient="horz" pos="2160"/>
        <p:guide pos="2880"/>
      </p:guideLst>
    </p:cSldViewPr>
  </p:slideViewPr>
  <p:outlineViewPr>
    <p:cViewPr>
      <p:scale>
        <a:sx n="33" d="100"/>
        <a:sy n="33" d="100"/>
      </p:scale>
      <p:origin x="0" y="46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CA"/>
          </a:p>
        </p:txBody>
      </p:sp>
      <p:sp>
        <p:nvSpPr>
          <p:cNvPr id="5123"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CA"/>
          </a:p>
        </p:txBody>
      </p:sp>
      <p:sp>
        <p:nvSpPr>
          <p:cNvPr id="5124"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CA"/>
          </a:p>
        </p:txBody>
      </p:sp>
      <p:sp>
        <p:nvSpPr>
          <p:cNvPr id="5125"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64FAF9FF-D674-4650-916C-989F58BE381A}" type="slidenum">
              <a:rPr lang="en-CA"/>
              <a:pPr>
                <a:defRPr/>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CA"/>
          </a:p>
        </p:txBody>
      </p:sp>
      <p:sp>
        <p:nvSpPr>
          <p:cNvPr id="4099"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CA"/>
          </a:p>
        </p:txBody>
      </p:sp>
      <p:sp>
        <p:nvSpPr>
          <p:cNvPr id="2150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txBody>
          <a:bodyPr/>
          <a:lstStyle/>
          <a:p>
            <a:endParaRPr lang="en-CA"/>
          </a:p>
        </p:txBody>
      </p:sp>
      <p:sp>
        <p:nvSpPr>
          <p:cNvPr id="4101"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4102"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CA"/>
          </a:p>
        </p:txBody>
      </p:sp>
      <p:sp>
        <p:nvSpPr>
          <p:cNvPr id="4103"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3008A369-FF4B-4C9A-8B24-4E8EA2E9C565}" type="slidenum">
              <a:rPr lang="en-CA"/>
              <a:pPr>
                <a:defRPr/>
              </a:pPr>
              <a:t>‹#›</a:t>
            </a:fld>
            <a:endParaRPr lang="en-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50297144-8518-4529-B534-C1212336DF0A}" type="slidenum">
              <a:rPr lang="en-CA" smtClean="0"/>
              <a:pPr/>
              <a:t>1</a:t>
            </a:fld>
            <a:endParaRPr lang="en-CA"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3008A369-FF4B-4C9A-8B24-4E8EA2E9C565}" type="slidenum">
              <a:rPr lang="en-CA" smtClean="0"/>
              <a:pPr>
                <a:defRPr/>
              </a:pPr>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3008A369-FF4B-4C9A-8B24-4E8EA2E9C565}" type="slidenum">
              <a:rPr lang="en-CA" smtClean="0"/>
              <a:pPr>
                <a:defRPr/>
              </a:pPr>
              <a:t>11</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3008A369-FF4B-4C9A-8B24-4E8EA2E9C565}" type="slidenum">
              <a:rPr lang="en-CA" smtClean="0"/>
              <a:pPr>
                <a:defRPr/>
              </a:pPr>
              <a:t>12</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3008A369-FF4B-4C9A-8B24-4E8EA2E9C565}" type="slidenum">
              <a:rPr lang="en-CA" smtClean="0"/>
              <a:pPr>
                <a:defRPr/>
              </a:pPr>
              <a:t>13</a:t>
            </a:fld>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3008A369-FF4B-4C9A-8B24-4E8EA2E9C565}" type="slidenum">
              <a:rPr lang="en-CA" smtClean="0"/>
              <a:pPr>
                <a:defRPr/>
              </a:pPr>
              <a:t>14</a:t>
            </a:fld>
            <a:endParaRPr lang="en-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3008A369-FF4B-4C9A-8B24-4E8EA2E9C565}" type="slidenum">
              <a:rPr lang="en-CA" smtClean="0"/>
              <a:pPr>
                <a:defRPr/>
              </a:pPr>
              <a:t>15</a:t>
            </a:fld>
            <a:endParaRPr lang="en-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3008A369-FF4B-4C9A-8B24-4E8EA2E9C565}" type="slidenum">
              <a:rPr lang="en-CA" smtClean="0"/>
              <a:pPr>
                <a:defRPr/>
              </a:pPr>
              <a:t>16</a:t>
            </a:fld>
            <a:endParaRPr lang="en-C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3008A369-FF4B-4C9A-8B24-4E8EA2E9C565}" type="slidenum">
              <a:rPr lang="en-CA" smtClean="0"/>
              <a:pPr>
                <a:defRPr/>
              </a:pPr>
              <a:t>17</a:t>
            </a:fld>
            <a:endParaRPr lang="en-C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3008A369-FF4B-4C9A-8B24-4E8EA2E9C565}" type="slidenum">
              <a:rPr lang="en-CA" smtClean="0"/>
              <a:pPr>
                <a:defRPr/>
              </a:pPr>
              <a:t>18</a:t>
            </a:fld>
            <a:endParaRPr lang="en-C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3008A369-FF4B-4C9A-8B24-4E8EA2E9C565}" type="slidenum">
              <a:rPr lang="en-CA" smtClean="0"/>
              <a:pPr>
                <a:defRPr/>
              </a:pPr>
              <a:t>19</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3008A369-FF4B-4C9A-8B24-4E8EA2E9C565}" type="slidenum">
              <a:rPr lang="en-CA" smtClean="0"/>
              <a:pPr>
                <a:defRPr/>
              </a:pPr>
              <a:t>2</a:t>
            </a:fld>
            <a:endParaRPr lang="en-C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3008A369-FF4B-4C9A-8B24-4E8EA2E9C565}" type="slidenum">
              <a:rPr lang="en-CA" smtClean="0"/>
              <a:pPr>
                <a:defRPr/>
              </a:pPr>
              <a:t>20</a:t>
            </a:fld>
            <a:endParaRPr lang="en-C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3008A369-FF4B-4C9A-8B24-4E8EA2E9C565}" type="slidenum">
              <a:rPr lang="en-CA" smtClean="0"/>
              <a:pPr>
                <a:defRPr/>
              </a:pPr>
              <a:t>21</a:t>
            </a:fld>
            <a:endParaRPr lang="en-C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3008A369-FF4B-4C9A-8B24-4E8EA2E9C565}" type="slidenum">
              <a:rPr lang="en-CA" smtClean="0"/>
              <a:pPr>
                <a:defRPr/>
              </a:pPr>
              <a:t>22</a:t>
            </a:fld>
            <a:endParaRPr lang="en-C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3008A369-FF4B-4C9A-8B24-4E8EA2E9C565}" type="slidenum">
              <a:rPr lang="en-CA" smtClean="0"/>
              <a:pPr>
                <a:defRPr/>
              </a:pPr>
              <a:t>23</a:t>
            </a:fld>
            <a:endParaRPr lang="en-CA"/>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3008A369-FF4B-4C9A-8B24-4E8EA2E9C565}" type="slidenum">
              <a:rPr lang="en-CA" smtClean="0"/>
              <a:pPr>
                <a:defRPr/>
              </a:pPr>
              <a:t>24</a:t>
            </a:fld>
            <a:endParaRPr lang="en-CA"/>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3008A369-FF4B-4C9A-8B24-4E8EA2E9C565}" type="slidenum">
              <a:rPr lang="en-CA" smtClean="0"/>
              <a:pPr>
                <a:defRPr/>
              </a:pPr>
              <a:t>25</a:t>
            </a:fld>
            <a:endParaRPr lang="en-CA"/>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3008A369-FF4B-4C9A-8B24-4E8EA2E9C565}" type="slidenum">
              <a:rPr lang="en-CA" smtClean="0"/>
              <a:pPr>
                <a:defRPr/>
              </a:pPr>
              <a:t>26</a:t>
            </a:fld>
            <a:endParaRPr lang="en-CA"/>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3008A369-FF4B-4C9A-8B24-4E8EA2E9C565}" type="slidenum">
              <a:rPr lang="en-CA" smtClean="0"/>
              <a:pPr>
                <a:defRPr/>
              </a:pPr>
              <a:t>27</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3008A369-FF4B-4C9A-8B24-4E8EA2E9C565}" type="slidenum">
              <a:rPr lang="en-CA" smtClean="0"/>
              <a:pPr>
                <a:defRPr/>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3008A369-FF4B-4C9A-8B24-4E8EA2E9C565}" type="slidenum">
              <a:rPr lang="en-CA" smtClean="0"/>
              <a:pPr>
                <a:defRPr/>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3008A369-FF4B-4C9A-8B24-4E8EA2E9C565}" type="slidenum">
              <a:rPr lang="en-CA" smtClean="0"/>
              <a:pPr>
                <a:defRPr/>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3008A369-FF4B-4C9A-8B24-4E8EA2E9C565}" type="slidenum">
              <a:rPr lang="en-CA" smtClean="0"/>
              <a:pPr>
                <a:defRPr/>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3008A369-FF4B-4C9A-8B24-4E8EA2E9C565}" type="slidenum">
              <a:rPr lang="en-CA" smtClean="0"/>
              <a:pPr>
                <a:defRPr/>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3008A369-FF4B-4C9A-8B24-4E8EA2E9C565}" type="slidenum">
              <a:rPr lang="en-CA" smtClean="0"/>
              <a:pPr>
                <a:defRPr/>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3008A369-FF4B-4C9A-8B24-4E8EA2E9C565}" type="slidenum">
              <a:rPr lang="en-CA" smtClean="0"/>
              <a:pPr>
                <a:defRPr/>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pPr>
              <a:defRPr/>
            </a:pPr>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pPr>
              <a:defRPr/>
            </a:pPr>
            <a:fld id="{6B0F9AB6-E810-40B6-8542-89F12C17201C}" type="slidenum">
              <a:rPr lang="en-CA" smtClean="0"/>
              <a:pPr>
                <a:defRPr/>
              </a:pPr>
              <a:t>‹#›</a:t>
            </a:fld>
            <a:endParaRPr lang="en-CA"/>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pPr>
              <a:defRPr/>
            </a:pPr>
            <a:fld id="{6C8830EF-816A-4079-A77F-649BEC953A31}" type="slidenum">
              <a:rPr lang="en-CA" smtClean="0"/>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CA"/>
          </a:p>
        </p:txBody>
      </p:sp>
      <p:sp>
        <p:nvSpPr>
          <p:cNvPr id="5" name="Footer Placeholder 4"/>
          <p:cNvSpPr>
            <a:spLocks noGrp="1"/>
          </p:cNvSpPr>
          <p:nvPr>
            <p:ph type="ftr" sz="quarter" idx="11"/>
          </p:nvPr>
        </p:nvSpPr>
        <p:spPr>
          <a:xfrm>
            <a:off x="2640597" y="6377459"/>
            <a:ext cx="3836404" cy="365125"/>
          </a:xfrm>
        </p:spPr>
        <p:txBody>
          <a:bodyPr/>
          <a:lstStyle/>
          <a:p>
            <a:pPr>
              <a:defRPr/>
            </a:pPr>
            <a:endParaRPr lang="en-CA"/>
          </a:p>
        </p:txBody>
      </p:sp>
      <p:sp>
        <p:nvSpPr>
          <p:cNvPr id="6" name="Slide Number Placeholder 5"/>
          <p:cNvSpPr>
            <a:spLocks noGrp="1"/>
          </p:cNvSpPr>
          <p:nvPr>
            <p:ph type="sldNum" sz="quarter" idx="12"/>
          </p:nvPr>
        </p:nvSpPr>
        <p:spPr/>
        <p:txBody>
          <a:bodyPr/>
          <a:lstStyle/>
          <a:p>
            <a:pPr>
              <a:defRPr/>
            </a:pPr>
            <a:fld id="{717F0698-01EA-4CEE-A972-9B7DA7403B39}" type="slidenum">
              <a:rPr lang="en-CA" smtClean="0"/>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pPr>
              <a:defRPr/>
            </a:pPr>
            <a:endParaRPr lang="en-CA" dirty="0"/>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pPr>
              <a:defRPr/>
            </a:pPr>
            <a:fld id="{D1CD8CA7-F904-4792-BF4E-CFE44D044370}" type="slidenum">
              <a:rPr lang="en-CA" smtClean="0"/>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pPr>
              <a:defRPr/>
            </a:pPr>
            <a:fld id="{13EAD4B1-D7DA-48EE-AAEE-1A38D33E3494}" type="slidenum">
              <a:rPr lang="en-CA" smtClean="0"/>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CA"/>
          </a:p>
        </p:txBody>
      </p:sp>
      <p:sp>
        <p:nvSpPr>
          <p:cNvPr id="6" name="Footer Placeholder 5"/>
          <p:cNvSpPr>
            <a:spLocks noGrp="1"/>
          </p:cNvSpPr>
          <p:nvPr>
            <p:ph type="ftr" sz="quarter" idx="11"/>
          </p:nvPr>
        </p:nvSpPr>
        <p:spPr/>
        <p:txBody>
          <a:bodyPr/>
          <a:lstStyle/>
          <a:p>
            <a:pPr>
              <a:defRPr/>
            </a:pPr>
            <a:endParaRPr lang="en-CA"/>
          </a:p>
        </p:txBody>
      </p:sp>
      <p:sp>
        <p:nvSpPr>
          <p:cNvPr id="7" name="Slide Number Placeholder 6"/>
          <p:cNvSpPr>
            <a:spLocks noGrp="1"/>
          </p:cNvSpPr>
          <p:nvPr>
            <p:ph type="sldNum" sz="quarter" idx="12"/>
          </p:nvPr>
        </p:nvSpPr>
        <p:spPr/>
        <p:txBody>
          <a:bodyPr/>
          <a:lstStyle/>
          <a:p>
            <a:pPr>
              <a:defRPr/>
            </a:pPr>
            <a:fld id="{426C8581-FDFD-4636-BBCB-ED019EBD27DA}" type="slidenum">
              <a:rPr lang="en-CA" smtClean="0"/>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CA"/>
          </a:p>
        </p:txBody>
      </p:sp>
      <p:sp>
        <p:nvSpPr>
          <p:cNvPr id="8" name="Footer Placeholder 7"/>
          <p:cNvSpPr>
            <a:spLocks noGrp="1"/>
          </p:cNvSpPr>
          <p:nvPr>
            <p:ph type="ftr" sz="quarter" idx="11"/>
          </p:nvPr>
        </p:nvSpPr>
        <p:spPr/>
        <p:txBody>
          <a:bodyPr/>
          <a:lstStyle/>
          <a:p>
            <a:pPr>
              <a:defRPr/>
            </a:pPr>
            <a:endParaRPr lang="en-CA"/>
          </a:p>
        </p:txBody>
      </p:sp>
      <p:sp>
        <p:nvSpPr>
          <p:cNvPr id="9" name="Slide Number Placeholder 8"/>
          <p:cNvSpPr>
            <a:spLocks noGrp="1"/>
          </p:cNvSpPr>
          <p:nvPr>
            <p:ph type="sldNum" sz="quarter" idx="12"/>
          </p:nvPr>
        </p:nvSpPr>
        <p:spPr/>
        <p:txBody>
          <a:bodyPr/>
          <a:lstStyle/>
          <a:p>
            <a:pPr>
              <a:defRPr/>
            </a:pPr>
            <a:fld id="{70AE3DF1-FB9A-4E9D-98C1-1C6F1DB11D4C}" type="slidenum">
              <a:rPr lang="en-CA" smtClean="0"/>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CA"/>
          </a:p>
        </p:txBody>
      </p:sp>
      <p:sp>
        <p:nvSpPr>
          <p:cNvPr id="4" name="Footer Placeholder 3"/>
          <p:cNvSpPr>
            <a:spLocks noGrp="1"/>
          </p:cNvSpPr>
          <p:nvPr>
            <p:ph type="ftr" sz="quarter" idx="11"/>
          </p:nvPr>
        </p:nvSpPr>
        <p:spPr/>
        <p:txBody>
          <a:bodyPr/>
          <a:lstStyle/>
          <a:p>
            <a:pPr>
              <a:defRPr/>
            </a:pPr>
            <a:endParaRPr lang="en-CA"/>
          </a:p>
        </p:txBody>
      </p:sp>
      <p:sp>
        <p:nvSpPr>
          <p:cNvPr id="5" name="Slide Number Placeholder 4"/>
          <p:cNvSpPr>
            <a:spLocks noGrp="1"/>
          </p:cNvSpPr>
          <p:nvPr>
            <p:ph type="sldNum" sz="quarter" idx="12"/>
          </p:nvPr>
        </p:nvSpPr>
        <p:spPr/>
        <p:txBody>
          <a:bodyPr/>
          <a:lstStyle/>
          <a:p>
            <a:pPr>
              <a:defRPr/>
            </a:pPr>
            <a:fld id="{28D200CB-279A-4D8A-B18F-BA568FBE6A32}" type="slidenum">
              <a:rPr lang="en-CA" smtClean="0"/>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CA"/>
          </a:p>
        </p:txBody>
      </p:sp>
      <p:sp>
        <p:nvSpPr>
          <p:cNvPr id="3" name="Footer Placeholder 2"/>
          <p:cNvSpPr>
            <a:spLocks noGrp="1"/>
          </p:cNvSpPr>
          <p:nvPr>
            <p:ph type="ftr" sz="quarter" idx="11"/>
          </p:nvPr>
        </p:nvSpPr>
        <p:spPr/>
        <p:txBody>
          <a:bodyPr/>
          <a:lstStyle/>
          <a:p>
            <a:pPr>
              <a:defRPr/>
            </a:pPr>
            <a:endParaRPr lang="en-CA"/>
          </a:p>
        </p:txBody>
      </p:sp>
      <p:sp>
        <p:nvSpPr>
          <p:cNvPr id="4" name="Slide Number Placeholder 3"/>
          <p:cNvSpPr>
            <a:spLocks noGrp="1"/>
          </p:cNvSpPr>
          <p:nvPr>
            <p:ph type="sldNum" sz="quarter" idx="12"/>
          </p:nvPr>
        </p:nvSpPr>
        <p:spPr/>
        <p:txBody>
          <a:bodyPr/>
          <a:lstStyle/>
          <a:p>
            <a:pPr>
              <a:defRPr/>
            </a:pPr>
            <a:fld id="{549C7C53-4BD5-46E7-9C51-2A20C43D17C8}" type="slidenum">
              <a:rPr lang="en-CA" smtClean="0"/>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CA"/>
          </a:p>
        </p:txBody>
      </p:sp>
      <p:sp>
        <p:nvSpPr>
          <p:cNvPr id="6" name="Footer Placeholder 5"/>
          <p:cNvSpPr>
            <a:spLocks noGrp="1"/>
          </p:cNvSpPr>
          <p:nvPr>
            <p:ph type="ftr" sz="quarter" idx="11"/>
          </p:nvPr>
        </p:nvSpPr>
        <p:spPr/>
        <p:txBody>
          <a:bodyPr/>
          <a:lstStyle/>
          <a:p>
            <a:pPr>
              <a:defRPr/>
            </a:pPr>
            <a:endParaRPr lang="en-CA"/>
          </a:p>
        </p:txBody>
      </p:sp>
      <p:sp>
        <p:nvSpPr>
          <p:cNvPr id="7" name="Slide Number Placeholder 6"/>
          <p:cNvSpPr>
            <a:spLocks noGrp="1"/>
          </p:cNvSpPr>
          <p:nvPr>
            <p:ph type="sldNum" sz="quarter" idx="12"/>
          </p:nvPr>
        </p:nvSpPr>
        <p:spPr/>
        <p:txBody>
          <a:bodyPr/>
          <a:lstStyle/>
          <a:p>
            <a:pPr>
              <a:defRPr/>
            </a:pPr>
            <a:fld id="{BE6BCFDB-E0C2-4FB4-9488-C1A4A939641E}" type="slidenum">
              <a:rPr lang="en-CA" smtClean="0"/>
              <a:pPr>
                <a:defRPr/>
              </a:pPr>
              <a:t>‹#›</a:t>
            </a:fld>
            <a:endParaRPr lang="en-CA"/>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pPr>
              <a:defRPr/>
            </a:pPr>
            <a:endParaRPr lang="en-CA"/>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defRPr/>
            </a:pPr>
            <a:endParaRPr lang="en-CA"/>
          </a:p>
        </p:txBody>
      </p:sp>
      <p:sp>
        <p:nvSpPr>
          <p:cNvPr id="7" name="Slide Number Placeholder 6"/>
          <p:cNvSpPr>
            <a:spLocks noGrp="1"/>
          </p:cNvSpPr>
          <p:nvPr>
            <p:ph type="sldNum" sz="quarter" idx="12"/>
          </p:nvPr>
        </p:nvSpPr>
        <p:spPr>
          <a:xfrm>
            <a:off x="8339328" y="1170432"/>
            <a:ext cx="733864" cy="201168"/>
          </a:xfrm>
        </p:spPr>
        <p:txBody>
          <a:bodyPr/>
          <a:lstStyle/>
          <a:p>
            <a:pPr>
              <a:defRPr/>
            </a:pPr>
            <a:fld id="{464E2452-6F94-480D-98D9-54926FB8DEE1}" type="slidenum">
              <a:rPr lang="en-CA" smtClean="0"/>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endParaRPr lang="en-CA"/>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en-CA"/>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1EE0EA64-65BC-4DD0-9E03-95B2B7EB5472}" type="slidenum">
              <a:rPr lang="en-CA" smtClean="0"/>
              <a:pPr>
                <a:defRPr/>
              </a:pPr>
              <a:t>‹#›</a:t>
            </a:fld>
            <a:endParaRPr lang="en-CA"/>
          </a:p>
        </p:txBody>
      </p:sp>
      <p:pic>
        <p:nvPicPr>
          <p:cNvPr id="9" name="Picture 7" descr="SGM-logo"/>
          <p:cNvPicPr>
            <a:picLocks noChangeAspect="1" noChangeArrowheads="1"/>
          </p:cNvPicPr>
          <p:nvPr userDrawn="1"/>
        </p:nvPicPr>
        <p:blipFill>
          <a:blip r:embed="rId13" cstate="print"/>
          <a:srcRect/>
          <a:stretch>
            <a:fillRect/>
          </a:stretch>
        </p:blipFill>
        <p:spPr bwMode="auto">
          <a:xfrm>
            <a:off x="500034" y="5572140"/>
            <a:ext cx="873958" cy="114064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dirty="0">
                <a:solidFill>
                  <a:schemeClr val="tx1"/>
                </a:solidFill>
              </a:rPr>
              <a:t>Bill 168 – The Legal Framework</a:t>
            </a:r>
          </a:p>
        </p:txBody>
      </p:sp>
      <p:sp>
        <p:nvSpPr>
          <p:cNvPr id="2051" name="Rectangle 3"/>
          <p:cNvSpPr>
            <a:spLocks noGrp="1" noChangeArrowheads="1"/>
          </p:cNvSpPr>
          <p:nvPr>
            <p:ph type="subTitle" idx="1"/>
          </p:nvPr>
        </p:nvSpPr>
        <p:spPr/>
        <p:txBody>
          <a:bodyPr>
            <a:normAutofit/>
          </a:bodyPr>
          <a:lstStyle/>
          <a:p>
            <a:pPr eaLnBrk="1" hangingPunct="1"/>
            <a:r>
              <a:rPr lang="en-US" sz="3200" dirty="0">
                <a:solidFill>
                  <a:schemeClr val="bg2"/>
                </a:solidFill>
                <a:latin typeface="Times New Roman" pitchFamily="18" charset="0"/>
                <a:cs typeface="Times New Roman" pitchFamily="18" charset="0"/>
              </a:rPr>
              <a:t>Sack Goldblatt Mitchell LLP</a:t>
            </a:r>
            <a:endParaRPr lang="en-US" sz="1000" dirty="0">
              <a:solidFill>
                <a:schemeClr val="bg2"/>
              </a:solidFill>
              <a:latin typeface="Times New Roman" pitchFamily="18" charset="0"/>
              <a:cs typeface="Times New Roman" pitchFamily="18" charset="0"/>
            </a:endParaRPr>
          </a:p>
          <a:p>
            <a:pPr eaLnBrk="1" hangingPunct="1"/>
            <a:endParaRPr lang="en-US" sz="10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legal framework prior to Bill 168 – </a:t>
            </a:r>
            <a:r>
              <a:rPr lang="en-CA" dirty="0" err="1"/>
              <a:t>OHSA</a:t>
            </a:r>
            <a:r>
              <a:rPr lang="en-CA" dirty="0"/>
              <a:t>?</a:t>
            </a:r>
          </a:p>
        </p:txBody>
      </p:sp>
      <p:sp>
        <p:nvSpPr>
          <p:cNvPr id="3" name="Content Placeholder 2"/>
          <p:cNvSpPr>
            <a:spLocks noGrp="1"/>
          </p:cNvSpPr>
          <p:nvPr>
            <p:ph idx="1"/>
          </p:nvPr>
        </p:nvSpPr>
        <p:spPr/>
        <p:txBody>
          <a:bodyPr/>
          <a:lstStyle/>
          <a:p>
            <a:r>
              <a:rPr lang="en-CA" sz="2800" dirty="0"/>
              <a:t>However,  workplace experts increasingly perceived the need for a coordinated response to workplace harassment/abuse/ bullying that was  not based on Human Rights Code grounds.</a:t>
            </a:r>
          </a:p>
          <a:p>
            <a:endParaRPr lang="en-CA" sz="2800" dirty="0"/>
          </a:p>
          <a:p>
            <a:r>
              <a:rPr lang="en-CA" sz="2800" dirty="0"/>
              <a:t>Some jurisdictions (such as Quebec)  passed legislation specifically prohibiting workplace or psychological harassment.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legal framework prior to Bill 168 – </a:t>
            </a:r>
            <a:r>
              <a:rPr lang="en-CA" dirty="0" err="1"/>
              <a:t>OHSA</a:t>
            </a:r>
            <a:r>
              <a:rPr lang="en-CA" dirty="0"/>
              <a:t>?</a:t>
            </a:r>
          </a:p>
        </p:txBody>
      </p:sp>
      <p:sp>
        <p:nvSpPr>
          <p:cNvPr id="3" name="Content Placeholder 2"/>
          <p:cNvSpPr>
            <a:spLocks noGrp="1"/>
          </p:cNvSpPr>
          <p:nvPr>
            <p:ph idx="1"/>
          </p:nvPr>
        </p:nvSpPr>
        <p:spPr/>
        <p:txBody>
          <a:bodyPr/>
          <a:lstStyle/>
          <a:p>
            <a:r>
              <a:rPr lang="en-CA" sz="2800" dirty="0"/>
              <a:t>Further, in a  2004 decision, a prominent Ontario arbitrator concluded that the </a:t>
            </a:r>
            <a:r>
              <a:rPr lang="en-CA" sz="2800" dirty="0" err="1"/>
              <a:t>OHSA</a:t>
            </a:r>
            <a:r>
              <a:rPr lang="en-CA" sz="2800" dirty="0"/>
              <a:t> </a:t>
            </a:r>
            <a:r>
              <a:rPr lang="en-CA" sz="2800" dirty="0" err="1"/>
              <a:t>rqeuired</a:t>
            </a:r>
            <a:r>
              <a:rPr lang="en-CA" sz="2800" dirty="0"/>
              <a:t> employers to exercise their managerial functions  in a manner consistent with the </a:t>
            </a:r>
            <a:r>
              <a:rPr lang="en-CA" sz="2800" dirty="0" err="1"/>
              <a:t>OHSA</a:t>
            </a:r>
            <a:r>
              <a:rPr lang="en-CA" sz="2800" dirty="0"/>
              <a:t>.  In that case, the facts were summarized by the arbitrator as follows:</a:t>
            </a:r>
          </a:p>
          <a:p>
            <a:pPr lvl="1"/>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legal framework prior to Bill 168 – </a:t>
            </a:r>
            <a:r>
              <a:rPr lang="en-CA" dirty="0" err="1"/>
              <a:t>OHSA</a:t>
            </a:r>
            <a:r>
              <a:rPr lang="en-CA" dirty="0"/>
              <a:t>?</a:t>
            </a:r>
          </a:p>
        </p:txBody>
      </p:sp>
      <p:sp>
        <p:nvSpPr>
          <p:cNvPr id="4" name="Content Placeholder 3"/>
          <p:cNvSpPr>
            <a:spLocks noGrp="1"/>
          </p:cNvSpPr>
          <p:nvPr>
            <p:ph idx="1"/>
          </p:nvPr>
        </p:nvSpPr>
        <p:spPr/>
        <p:txBody>
          <a:bodyPr/>
          <a:lstStyle/>
          <a:p>
            <a:pPr>
              <a:buNone/>
            </a:pPr>
            <a:r>
              <a:rPr lang="en-US" sz="2800" dirty="0"/>
              <a:t>“I conclude Mr. …abused his authority and harassed Mr. S… by publicly ordering him back to work when others were not so ordered, by unjustifiably complaining about his work, by restricting his use of the phone when others were not so restricted, by refusing to allow him to leave early for his vacation when others were so allowed, by attempting to discipline him when it wasn’t warranted and by making demands on him with respect to his work performance which were not demanded of others.</a:t>
            </a:r>
            <a:r>
              <a:rPr lang="en-US" dirty="0"/>
              <a:t> “</a:t>
            </a:r>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legal framework prior to Bill 168 – </a:t>
            </a:r>
            <a:r>
              <a:rPr lang="en-CA" dirty="0" err="1"/>
              <a:t>OHSA</a:t>
            </a:r>
            <a:r>
              <a:rPr lang="en-CA" dirty="0"/>
              <a:t>?</a:t>
            </a:r>
          </a:p>
        </p:txBody>
      </p:sp>
      <p:sp>
        <p:nvSpPr>
          <p:cNvPr id="3" name="Content Placeholder 2"/>
          <p:cNvSpPr>
            <a:spLocks noGrp="1"/>
          </p:cNvSpPr>
          <p:nvPr>
            <p:ph idx="1"/>
          </p:nvPr>
        </p:nvSpPr>
        <p:spPr/>
        <p:txBody>
          <a:bodyPr/>
          <a:lstStyle/>
          <a:p>
            <a:r>
              <a:rPr lang="en-CA" sz="2800" dirty="0"/>
              <a:t>Among other findings, the arbitrator concluded that this violated the </a:t>
            </a:r>
            <a:r>
              <a:rPr lang="en-CA" sz="2800" dirty="0" err="1"/>
              <a:t>OHSA</a:t>
            </a:r>
            <a:r>
              <a:rPr lang="en-CA" sz="2800" dirty="0"/>
              <a:t>  including the  obligations under ss. 25 and  27  o</a:t>
            </a:r>
            <a:r>
              <a:rPr lang="en-US" sz="2800" dirty="0"/>
              <a:t>n employers  to provide information, instruction and supervision to a worker to protect the health or safety of the worker; and to take every precaution reasonable in the circumstances for the protection of a worker.</a:t>
            </a:r>
          </a:p>
          <a:p>
            <a:endParaRPr lang="en-US" sz="2800" dirty="0"/>
          </a:p>
          <a:p>
            <a:r>
              <a:rPr lang="en-US" sz="2800" dirty="0"/>
              <a:t>As a result,  the arbitrator found the employer to have violated the  management rights clause of the collective agreement.</a:t>
            </a:r>
          </a:p>
          <a:p>
            <a:endParaRPr lang="en-US" dirty="0"/>
          </a:p>
          <a:p>
            <a:endParaRPr lang="en-US" sz="2800" dirty="0"/>
          </a:p>
          <a:p>
            <a:endParaRPr lang="en-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legal framework prior to Bill 168 – </a:t>
            </a:r>
            <a:r>
              <a:rPr lang="en-CA" dirty="0" err="1"/>
              <a:t>OHSA</a:t>
            </a:r>
            <a:r>
              <a:rPr lang="en-CA" dirty="0"/>
              <a:t>?</a:t>
            </a:r>
          </a:p>
        </p:txBody>
      </p:sp>
      <p:sp>
        <p:nvSpPr>
          <p:cNvPr id="3" name="Content Placeholder 2"/>
          <p:cNvSpPr>
            <a:spLocks noGrp="1"/>
          </p:cNvSpPr>
          <p:nvPr>
            <p:ph idx="1"/>
          </p:nvPr>
        </p:nvSpPr>
        <p:spPr/>
        <p:txBody>
          <a:bodyPr/>
          <a:lstStyle/>
          <a:p>
            <a:r>
              <a:rPr lang="en-CA" dirty="0"/>
              <a:t>This arbitration award was controversial, but reflective of evolving thinking in academe and the labour relations field about  harassment and bullying in the workplace.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00034" y="214290"/>
            <a:ext cx="8229600" cy="1252728"/>
          </a:xfrm>
        </p:spPr>
        <p:txBody>
          <a:bodyPr>
            <a:noAutofit/>
          </a:bodyPr>
          <a:lstStyle/>
          <a:p>
            <a:pPr eaLnBrk="1" hangingPunct="1"/>
            <a:r>
              <a:rPr lang="en-CA" sz="4000" b="1" dirty="0">
                <a:solidFill>
                  <a:schemeClr val="bg1"/>
                </a:solidFill>
                <a:latin typeface="Times New Roman" pitchFamily="18" charset="0"/>
                <a:cs typeface="Times New Roman" pitchFamily="18" charset="0"/>
              </a:rPr>
              <a:t>Bill 168</a:t>
            </a:r>
            <a:endParaRPr lang="en-US" sz="4000" dirty="0">
              <a:solidFill>
                <a:schemeClr val="bg1"/>
              </a:solidFill>
              <a:latin typeface="Times New Roman" pitchFamily="18" charset="0"/>
              <a:cs typeface="Times New Roman" pitchFamily="18" charset="0"/>
            </a:endParaRPr>
          </a:p>
        </p:txBody>
      </p:sp>
      <p:sp>
        <p:nvSpPr>
          <p:cNvPr id="3075" name="Content Placeholder 2"/>
          <p:cNvSpPr>
            <a:spLocks noGrp="1"/>
          </p:cNvSpPr>
          <p:nvPr>
            <p:ph idx="1"/>
          </p:nvPr>
        </p:nvSpPr>
        <p:spPr>
          <a:xfrm>
            <a:off x="500034" y="1785926"/>
            <a:ext cx="8229600" cy="4625609"/>
          </a:xfrm>
        </p:spPr>
        <p:txBody>
          <a:bodyPr/>
          <a:lstStyle/>
          <a:p>
            <a:pPr>
              <a:buFontTx/>
              <a:buNone/>
            </a:pPr>
            <a:r>
              <a:rPr lang="en-CA" sz="1000" dirty="0">
                <a:latin typeface="Times New Roman" pitchFamily="18" charset="0"/>
                <a:cs typeface="Times New Roman" pitchFamily="18" charset="0"/>
              </a:rPr>
              <a:t> </a:t>
            </a:r>
            <a:br>
              <a:rPr lang="en-CA" sz="1000" dirty="0">
                <a:latin typeface="Times New Roman" pitchFamily="18" charset="0"/>
                <a:cs typeface="Times New Roman" pitchFamily="18" charset="0"/>
              </a:rPr>
            </a:br>
            <a:r>
              <a:rPr lang="en-CA" dirty="0">
                <a:latin typeface="Calibri" pitchFamily="34" charset="0"/>
                <a:cs typeface="Times New Roman" pitchFamily="18" charset="0"/>
              </a:rPr>
              <a:t>A </a:t>
            </a:r>
            <a:r>
              <a:rPr lang="en-CA" sz="2800" dirty="0">
                <a:latin typeface="Calibri" pitchFamily="34" charset="0"/>
                <a:cs typeface="Times New Roman" pitchFamily="18" charset="0"/>
              </a:rPr>
              <a:t>package of amendments to the Occupational Health and Safety Act  (known as Bill 168) came into effect in June 2010.   The amendments focus primarily on </a:t>
            </a:r>
            <a:r>
              <a:rPr lang="en-CA" sz="2800" u="sng" dirty="0">
                <a:latin typeface="Calibri" pitchFamily="34" charset="0"/>
                <a:cs typeface="Times New Roman" pitchFamily="18" charset="0"/>
              </a:rPr>
              <a:t>prevention</a:t>
            </a:r>
            <a:r>
              <a:rPr lang="en-CA" sz="2800" dirty="0">
                <a:latin typeface="Calibri" pitchFamily="34" charset="0"/>
                <a:cs typeface="Times New Roman" pitchFamily="18" charset="0"/>
              </a:rPr>
              <a:t> of harassment and violence in the workplace through:</a:t>
            </a:r>
          </a:p>
          <a:p>
            <a:pPr lvl="7">
              <a:buFont typeface="Wingdings" pitchFamily="2" charset="2"/>
              <a:buChar char="Ø"/>
            </a:pPr>
            <a:r>
              <a:rPr lang="en-CA" sz="2400" dirty="0">
                <a:latin typeface="Calibri" pitchFamily="34" charset="0"/>
                <a:cs typeface="Times New Roman" pitchFamily="18" charset="0"/>
              </a:rPr>
              <a:t>Risk assessment</a:t>
            </a:r>
          </a:p>
          <a:p>
            <a:pPr lvl="7">
              <a:buFont typeface="Wingdings" pitchFamily="2" charset="2"/>
              <a:buChar char="Ø"/>
            </a:pPr>
            <a:r>
              <a:rPr lang="en-CA" sz="2400" dirty="0">
                <a:latin typeface="Calibri" pitchFamily="34" charset="0"/>
                <a:cs typeface="Times New Roman" pitchFamily="18" charset="0"/>
              </a:rPr>
              <a:t>Creation of policies and  Implementation of programs</a:t>
            </a:r>
          </a:p>
          <a:p>
            <a:pPr lvl="7">
              <a:buFont typeface="Wingdings" pitchFamily="2" charset="2"/>
              <a:buChar char="Ø"/>
            </a:pPr>
            <a:r>
              <a:rPr lang="en-CA" sz="2400" dirty="0">
                <a:latin typeface="Calibri" pitchFamily="34" charset="0"/>
                <a:cs typeface="Times New Roman" pitchFamily="18" charset="0"/>
              </a:rPr>
              <a:t>Expanded right of work refusal</a:t>
            </a:r>
          </a:p>
          <a:p>
            <a:pPr lvl="7">
              <a:buFont typeface="Wingdings" pitchFamily="2" charset="2"/>
              <a:buChar char="Ø"/>
            </a:pPr>
            <a:r>
              <a:rPr lang="en-CA" sz="2400" dirty="0">
                <a:latin typeface="Calibri" pitchFamily="34" charset="0"/>
                <a:cs typeface="Times New Roman" pitchFamily="18" charset="0"/>
              </a:rPr>
              <a:t>Reasonable precautions against domestic violence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l"/>
            <a:r>
              <a:rPr lang="en-CA" dirty="0">
                <a:solidFill>
                  <a:schemeClr val="bg1"/>
                </a:solidFill>
                <a:latin typeface="Times New Roman" pitchFamily="18" charset="0"/>
                <a:cs typeface="Times New Roman" pitchFamily="18" charset="0"/>
              </a:rPr>
              <a:t>Bill 168</a:t>
            </a:r>
          </a:p>
        </p:txBody>
      </p:sp>
      <p:sp>
        <p:nvSpPr>
          <p:cNvPr id="7171" name="Content Placeholder 2"/>
          <p:cNvSpPr>
            <a:spLocks noGrp="1"/>
          </p:cNvSpPr>
          <p:nvPr>
            <p:ph idx="1"/>
          </p:nvPr>
        </p:nvSpPr>
        <p:spPr/>
        <p:txBody>
          <a:bodyPr/>
          <a:lstStyle/>
          <a:p>
            <a:pPr>
              <a:buFontTx/>
              <a:buNone/>
            </a:pPr>
            <a:r>
              <a:rPr lang="en-CA" b="1" dirty="0">
                <a:latin typeface="Calibri" pitchFamily="34" charset="0"/>
                <a:cs typeface="Times New Roman" pitchFamily="18" charset="0"/>
              </a:rPr>
              <a:t>Definitions:</a:t>
            </a:r>
            <a:endParaRPr lang="en-CA" sz="1200" b="1" dirty="0">
              <a:latin typeface="Calibri" pitchFamily="34" charset="0"/>
              <a:cs typeface="Times New Roman" pitchFamily="18" charset="0"/>
            </a:endParaRPr>
          </a:p>
          <a:p>
            <a:pPr>
              <a:buFontTx/>
              <a:buNone/>
            </a:pPr>
            <a:endParaRPr lang="en-CA" sz="1400" b="1" dirty="0">
              <a:latin typeface="Calibri" pitchFamily="34" charset="0"/>
              <a:cs typeface="Times New Roman" pitchFamily="18" charset="0"/>
            </a:endParaRPr>
          </a:p>
          <a:p>
            <a:r>
              <a:rPr lang="en-CA" sz="2400" b="1" dirty="0">
                <a:latin typeface="Calibri" pitchFamily="34" charset="0"/>
                <a:cs typeface="Times New Roman" pitchFamily="18" charset="0"/>
              </a:rPr>
              <a:t>“</a:t>
            </a:r>
            <a:r>
              <a:rPr lang="en-CA" sz="2400" dirty="0">
                <a:latin typeface="Calibri" pitchFamily="34" charset="0"/>
                <a:cs typeface="Times New Roman" pitchFamily="18" charset="0"/>
              </a:rPr>
              <a:t>workplace harassment” is defined in </a:t>
            </a:r>
            <a:r>
              <a:rPr lang="en-CA" sz="2400" dirty="0" err="1">
                <a:latin typeface="Calibri" pitchFamily="34" charset="0"/>
                <a:cs typeface="Times New Roman" pitchFamily="18" charset="0"/>
              </a:rPr>
              <a:t>s.1</a:t>
            </a:r>
            <a:r>
              <a:rPr lang="en-CA" sz="2400" dirty="0">
                <a:latin typeface="Calibri" pitchFamily="34" charset="0"/>
                <a:cs typeface="Times New Roman" pitchFamily="18" charset="0"/>
              </a:rPr>
              <a:t> of Bill 168 as:</a:t>
            </a:r>
          </a:p>
          <a:p>
            <a:pPr>
              <a:buFontTx/>
              <a:buNone/>
            </a:pPr>
            <a:endParaRPr lang="en-CA" sz="1100" dirty="0">
              <a:latin typeface="Calibri" pitchFamily="34" charset="0"/>
              <a:cs typeface="Times New Roman" pitchFamily="18" charset="0"/>
            </a:endParaRPr>
          </a:p>
          <a:p>
            <a:pPr marL="977964" lvl="2">
              <a:buFont typeface="Wingdings" pitchFamily="2" charset="2"/>
              <a:buChar char="Ø"/>
            </a:pPr>
            <a:r>
              <a:rPr lang="en-CA" dirty="0">
                <a:latin typeface="Calibri" pitchFamily="34" charset="0"/>
                <a:cs typeface="Times New Roman" pitchFamily="18" charset="0"/>
              </a:rPr>
              <a:t>“engaging in a course of vexatious comment or conduct against a worker in a workplace that is known or ought reasonably to be known to be unwelcome.”</a:t>
            </a:r>
          </a:p>
          <a:p>
            <a:pPr marL="977964" lvl="2">
              <a:buNone/>
            </a:pPr>
            <a:endParaRPr lang="en-CA" dirty="0">
              <a:latin typeface="Calibri" pitchFamily="34" charset="0"/>
              <a:cs typeface="Times New Roman" pitchFamily="18" charset="0"/>
            </a:endParaRPr>
          </a:p>
          <a:p>
            <a:pPr marL="977964" lvl="2">
              <a:buFont typeface="Wingdings" pitchFamily="2" charset="2"/>
              <a:buChar char="Ø"/>
            </a:pPr>
            <a:r>
              <a:rPr lang="en-CA" dirty="0">
                <a:latin typeface="Calibri" pitchFamily="34" charset="0"/>
                <a:cs typeface="Times New Roman" pitchFamily="18" charset="0"/>
              </a:rPr>
              <a:t> test from </a:t>
            </a:r>
            <a:r>
              <a:rPr lang="en-CA" dirty="0" err="1">
                <a:latin typeface="Calibri" pitchFamily="34" charset="0"/>
                <a:cs typeface="Times New Roman" pitchFamily="18" charset="0"/>
              </a:rPr>
              <a:t>HRTO</a:t>
            </a:r>
            <a:r>
              <a:rPr lang="en-CA" dirty="0">
                <a:latin typeface="Calibri" pitchFamily="34" charset="0"/>
                <a:cs typeface="Times New Roman" pitchFamily="18" charset="0"/>
              </a:rPr>
              <a:t>: </a:t>
            </a:r>
          </a:p>
          <a:p>
            <a:pPr marL="1407732" lvl="4">
              <a:buFont typeface="Wingdings" pitchFamily="2" charset="2"/>
              <a:buChar char="Ø"/>
            </a:pPr>
            <a:r>
              <a:rPr lang="en-CA" dirty="0">
                <a:latin typeface="Calibri" pitchFamily="34" charset="0"/>
                <a:cs typeface="Times New Roman" pitchFamily="18" charset="0"/>
              </a:rPr>
              <a:t>Generally must be a </a:t>
            </a:r>
            <a:r>
              <a:rPr lang="en-CA" b="1" dirty="0">
                <a:latin typeface="Calibri" pitchFamily="34" charset="0"/>
                <a:cs typeface="Times New Roman" pitchFamily="18" charset="0"/>
              </a:rPr>
              <a:t>pattern </a:t>
            </a:r>
            <a:r>
              <a:rPr lang="en-CA" dirty="0">
                <a:latin typeface="Calibri" pitchFamily="34" charset="0"/>
                <a:cs typeface="Times New Roman" pitchFamily="18" charset="0"/>
              </a:rPr>
              <a:t>of conduct (not a single incident)</a:t>
            </a:r>
          </a:p>
          <a:p>
            <a:pPr marL="1407732" lvl="4">
              <a:buFont typeface="Wingdings" pitchFamily="2" charset="2"/>
              <a:buChar char="Ø"/>
            </a:pPr>
            <a:r>
              <a:rPr lang="en-CA" b="1" dirty="0">
                <a:latin typeface="Calibri" pitchFamily="34" charset="0"/>
                <a:cs typeface="Times New Roman" pitchFamily="18" charset="0"/>
              </a:rPr>
              <a:t>Objective test: </a:t>
            </a:r>
            <a:r>
              <a:rPr lang="en-CA" dirty="0">
                <a:latin typeface="Calibri" pitchFamily="34" charset="0"/>
                <a:cs typeface="Times New Roman" pitchFamily="18" charset="0"/>
              </a:rPr>
              <a:t>would a “reasonable person” in the shoes of the complainant find the conduct objectionable</a:t>
            </a:r>
          </a:p>
          <a:p>
            <a:endParaRPr lang="en-C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l"/>
            <a:r>
              <a:rPr lang="en-CA" dirty="0">
                <a:solidFill>
                  <a:schemeClr val="bg1"/>
                </a:solidFill>
                <a:latin typeface="Times New Roman" pitchFamily="18" charset="0"/>
                <a:cs typeface="Times New Roman" pitchFamily="18" charset="0"/>
              </a:rPr>
              <a:t>Bill 168</a:t>
            </a:r>
          </a:p>
        </p:txBody>
      </p:sp>
      <p:sp>
        <p:nvSpPr>
          <p:cNvPr id="7171" name="Content Placeholder 2"/>
          <p:cNvSpPr>
            <a:spLocks noGrp="1"/>
          </p:cNvSpPr>
          <p:nvPr>
            <p:ph idx="1"/>
          </p:nvPr>
        </p:nvSpPr>
        <p:spPr/>
        <p:txBody>
          <a:bodyPr/>
          <a:lstStyle/>
          <a:p>
            <a:pPr>
              <a:buFontTx/>
              <a:buNone/>
            </a:pPr>
            <a:r>
              <a:rPr lang="en-CA" sz="1600" dirty="0">
                <a:latin typeface="Calibri" pitchFamily="34" charset="0"/>
                <a:cs typeface="Times New Roman" pitchFamily="18" charset="0"/>
              </a:rPr>
              <a:t>The definition of “workplace harassment” in Bill 168 includes</a:t>
            </a:r>
            <a:r>
              <a:rPr lang="en-CA" sz="1600" b="1" dirty="0">
                <a:latin typeface="Calibri" pitchFamily="34" charset="0"/>
                <a:cs typeface="Times New Roman" pitchFamily="18" charset="0"/>
              </a:rPr>
              <a:t>:</a:t>
            </a:r>
            <a:endParaRPr lang="en-CA" sz="1600" dirty="0">
              <a:latin typeface="Calibri" pitchFamily="34" charset="0"/>
              <a:cs typeface="Times New Roman" pitchFamily="18" charset="0"/>
            </a:endParaRPr>
          </a:p>
          <a:p>
            <a:pPr>
              <a:buFontTx/>
              <a:buNone/>
            </a:pPr>
            <a:endParaRPr lang="en-CA" sz="1600" dirty="0">
              <a:latin typeface="Calibri" pitchFamily="34" charset="0"/>
              <a:cs typeface="Times New Roman" pitchFamily="18" charset="0"/>
            </a:endParaRPr>
          </a:p>
          <a:p>
            <a:pPr>
              <a:buFontTx/>
              <a:buNone/>
            </a:pPr>
            <a:endParaRPr lang="en-CA" sz="1600" dirty="0">
              <a:latin typeface="Calibri" pitchFamily="34" charset="0"/>
              <a:cs typeface="Times New Roman" pitchFamily="18" charset="0"/>
            </a:endParaRPr>
          </a:p>
          <a:p>
            <a:pPr marL="977964" lvl="2">
              <a:buFont typeface="Wingdings" pitchFamily="2" charset="2"/>
              <a:buChar char="Ø"/>
            </a:pPr>
            <a:r>
              <a:rPr lang="en-CA" sz="1600" dirty="0">
                <a:latin typeface="Calibri" pitchFamily="34" charset="0"/>
                <a:cs typeface="Times New Roman" pitchFamily="18" charset="0"/>
              </a:rPr>
              <a:t>a single isolated incident that offends and upsets a worker</a:t>
            </a:r>
          </a:p>
          <a:p>
            <a:pPr marL="977964" lvl="2">
              <a:buNone/>
            </a:pPr>
            <a:r>
              <a:rPr lang="en-CA" sz="1600" dirty="0">
                <a:latin typeface="Calibri" pitchFamily="34" charset="0"/>
                <a:cs typeface="Times New Roman" pitchFamily="18" charset="0"/>
              </a:rPr>
              <a:t>						true / false?</a:t>
            </a:r>
          </a:p>
          <a:p>
            <a:pPr marL="977964" lvl="2">
              <a:buNone/>
            </a:pPr>
            <a:endParaRPr lang="en-CA" sz="1600" dirty="0">
              <a:latin typeface="Calibri" pitchFamily="34" charset="0"/>
              <a:cs typeface="Times New Roman" pitchFamily="18" charset="0"/>
            </a:endParaRPr>
          </a:p>
          <a:p>
            <a:pPr marL="977964" lvl="2">
              <a:buFont typeface="Wingdings" pitchFamily="2" charset="2"/>
              <a:buChar char="Ø"/>
            </a:pPr>
            <a:r>
              <a:rPr lang="en-CA" sz="1600" dirty="0">
                <a:latin typeface="Calibri" pitchFamily="34" charset="0"/>
                <a:cs typeface="Times New Roman" pitchFamily="18" charset="0"/>
              </a:rPr>
              <a:t>well-meaning conduct that is not intended to harm or demean anyone</a:t>
            </a:r>
          </a:p>
          <a:p>
            <a:pPr marL="977964" lvl="2">
              <a:spcBef>
                <a:spcPts val="0"/>
              </a:spcBef>
              <a:buNone/>
            </a:pPr>
            <a:r>
              <a:rPr lang="en-CA" sz="1600" dirty="0">
                <a:latin typeface="Calibri" pitchFamily="34" charset="0"/>
                <a:cs typeface="Times New Roman" pitchFamily="18" charset="0"/>
              </a:rPr>
              <a:t>						true / false ?</a:t>
            </a:r>
          </a:p>
          <a:p>
            <a:pPr marL="977964" lvl="2">
              <a:buNone/>
            </a:pPr>
            <a:endParaRPr lang="en-CA" sz="1600" dirty="0">
              <a:latin typeface="Calibri" pitchFamily="34" charset="0"/>
              <a:cs typeface="Times New Roman" pitchFamily="18" charset="0"/>
            </a:endParaRPr>
          </a:p>
          <a:p>
            <a:pPr marL="977964" lvl="2">
              <a:buFont typeface="Wingdings" pitchFamily="2" charset="2"/>
              <a:buChar char="Ø"/>
            </a:pPr>
            <a:r>
              <a:rPr lang="en-CA" sz="1600" dirty="0">
                <a:latin typeface="Calibri" pitchFamily="34" charset="0"/>
                <a:cs typeface="Times New Roman" pitchFamily="18" charset="0"/>
              </a:rPr>
              <a:t>jokes or other remarks that are not specifically directed at any particular worker</a:t>
            </a:r>
          </a:p>
          <a:p>
            <a:pPr marL="977964" lvl="2">
              <a:spcBef>
                <a:spcPts val="0"/>
              </a:spcBef>
              <a:spcAft>
                <a:spcPts val="1200"/>
              </a:spcAft>
              <a:buNone/>
            </a:pPr>
            <a:r>
              <a:rPr lang="en-CA" sz="1600" dirty="0">
                <a:latin typeface="Calibri" pitchFamily="34" charset="0"/>
                <a:cs typeface="Times New Roman" pitchFamily="18" charset="0"/>
              </a:rPr>
              <a:t>						true / false ?</a:t>
            </a:r>
          </a:p>
          <a:p>
            <a:pPr marL="977964" lvl="2">
              <a:buFont typeface="Wingdings" pitchFamily="2" charset="2"/>
              <a:buChar char="Ø"/>
            </a:pPr>
            <a:r>
              <a:rPr lang="en-CA" sz="1600" dirty="0">
                <a:latin typeface="Calibri" pitchFamily="34" charset="0"/>
                <a:cs typeface="Times New Roman" pitchFamily="18" charset="0"/>
              </a:rPr>
              <a:t>persistent rudeness and/or irritability of a supervisor toward workers</a:t>
            </a:r>
          </a:p>
          <a:p>
            <a:pPr marL="977964" lvl="2">
              <a:spcAft>
                <a:spcPts val="1200"/>
              </a:spcAft>
              <a:buNone/>
            </a:pPr>
            <a:r>
              <a:rPr lang="en-CA" sz="1600" dirty="0">
                <a:latin typeface="Calibri" pitchFamily="34" charset="0"/>
                <a:cs typeface="Times New Roman" pitchFamily="18" charset="0"/>
              </a:rPr>
              <a:t>						true / false ?</a:t>
            </a:r>
          </a:p>
          <a:p>
            <a:pPr marL="977964" lvl="2">
              <a:buFont typeface="Wingdings" pitchFamily="2" charset="2"/>
              <a:buChar char="Ø"/>
            </a:pPr>
            <a:r>
              <a:rPr lang="en-CA" sz="1600" dirty="0">
                <a:latin typeface="Calibri" pitchFamily="34" charset="0"/>
                <a:cs typeface="Times New Roman" pitchFamily="18" charset="0"/>
              </a:rPr>
              <a:t>personality conflicts between co-workers that create tension and unpleasant feelings					true / false ?</a:t>
            </a:r>
          </a:p>
          <a:p>
            <a:endParaRPr lang="en-C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00034" y="214290"/>
            <a:ext cx="8229600" cy="1252728"/>
          </a:xfrm>
        </p:spPr>
        <p:txBody>
          <a:bodyPr>
            <a:noAutofit/>
          </a:bodyPr>
          <a:lstStyle/>
          <a:p>
            <a:pPr eaLnBrk="1" hangingPunct="1"/>
            <a:r>
              <a:rPr lang="en-CA" sz="4000" b="1" dirty="0">
                <a:solidFill>
                  <a:schemeClr val="bg1"/>
                </a:solidFill>
                <a:latin typeface="Times New Roman" pitchFamily="18" charset="0"/>
                <a:cs typeface="Times New Roman" pitchFamily="18" charset="0"/>
              </a:rPr>
              <a:t>Bill 168</a:t>
            </a:r>
            <a:endParaRPr lang="en-US" sz="4000" dirty="0">
              <a:solidFill>
                <a:schemeClr val="bg1"/>
              </a:solidFill>
              <a:latin typeface="Times New Roman" pitchFamily="18" charset="0"/>
              <a:cs typeface="Times New Roman" pitchFamily="18" charset="0"/>
            </a:endParaRPr>
          </a:p>
        </p:txBody>
      </p:sp>
      <p:sp>
        <p:nvSpPr>
          <p:cNvPr id="3075" name="Content Placeholder 2"/>
          <p:cNvSpPr>
            <a:spLocks noGrp="1"/>
          </p:cNvSpPr>
          <p:nvPr>
            <p:ph idx="1"/>
          </p:nvPr>
        </p:nvSpPr>
        <p:spPr/>
        <p:txBody>
          <a:bodyPr/>
          <a:lstStyle/>
          <a:p>
            <a:pPr>
              <a:buFontTx/>
              <a:buNone/>
            </a:pPr>
            <a:r>
              <a:rPr lang="en-CA" sz="1000" dirty="0">
                <a:latin typeface="Times New Roman" pitchFamily="18" charset="0"/>
                <a:cs typeface="Times New Roman" pitchFamily="18" charset="0"/>
              </a:rPr>
              <a:t/>
            </a:r>
            <a:br>
              <a:rPr lang="en-CA" sz="1000" dirty="0">
                <a:latin typeface="Times New Roman" pitchFamily="18" charset="0"/>
                <a:cs typeface="Times New Roman" pitchFamily="18" charset="0"/>
              </a:rPr>
            </a:br>
            <a:endParaRPr lang="en-CA" sz="1000" b="1" dirty="0">
              <a:latin typeface="Times New Roman" pitchFamily="18" charset="0"/>
              <a:cs typeface="Times New Roman" pitchFamily="18" charset="0"/>
            </a:endParaRPr>
          </a:p>
          <a:p>
            <a:r>
              <a:rPr lang="en-CA" sz="2800" b="1" dirty="0">
                <a:latin typeface="Calibri" pitchFamily="34" charset="0"/>
                <a:cs typeface="Times New Roman" pitchFamily="18" charset="0"/>
              </a:rPr>
              <a:t>New Obligations on Employers</a:t>
            </a:r>
            <a:r>
              <a:rPr lang="en-CA" sz="2800" dirty="0">
                <a:latin typeface="Calibri" pitchFamily="34" charset="0"/>
                <a:cs typeface="Times New Roman" pitchFamily="18" charset="0"/>
              </a:rPr>
              <a:t>:</a:t>
            </a:r>
          </a:p>
          <a:p>
            <a:pPr>
              <a:buNone/>
            </a:pPr>
            <a:r>
              <a:rPr lang="en-CA" sz="1000" dirty="0">
                <a:latin typeface="Calibri" pitchFamily="34" charset="0"/>
                <a:cs typeface="Times New Roman" pitchFamily="18" charset="0"/>
              </a:rPr>
              <a:t>	</a:t>
            </a:r>
          </a:p>
          <a:p>
            <a:pPr marL="1282446" lvl="2" indent="-514350">
              <a:buFont typeface="+mj-lt"/>
              <a:buAutoNum type="arabicParenR"/>
            </a:pPr>
            <a:r>
              <a:rPr lang="en-CA" sz="2800" dirty="0">
                <a:latin typeface="Calibri" pitchFamily="34" charset="0"/>
                <a:cs typeface="Times New Roman" pitchFamily="18" charset="0"/>
              </a:rPr>
              <a:t>conduct an assessment of the risk of violence in their workplace;</a:t>
            </a:r>
          </a:p>
          <a:p>
            <a:pPr marL="1913382" lvl="5" indent="-514350">
              <a:buFont typeface="Wingdings" pitchFamily="2" charset="2"/>
              <a:buChar char="Ø"/>
            </a:pPr>
            <a:r>
              <a:rPr lang="en-CA" sz="2400" dirty="0">
                <a:latin typeface="Calibri" pitchFamily="34" charset="0"/>
                <a:cs typeface="Times New Roman" pitchFamily="18" charset="0"/>
              </a:rPr>
              <a:t>conduct re-assessments of the risk of violence in the workplace, as required;</a:t>
            </a:r>
            <a:endParaRPr lang="en-US" sz="2400" dirty="0">
              <a:latin typeface="Calibri" pitchFamily="34" charset="0"/>
            </a:endParaRPr>
          </a:p>
          <a:p>
            <a:pPr marL="1282446" lvl="2" indent="-514350">
              <a:buFont typeface="+mj-lt"/>
              <a:buAutoNum type="arabicParenR"/>
            </a:pPr>
            <a:r>
              <a:rPr lang="en-CA" sz="2800" dirty="0">
                <a:latin typeface="Calibri" pitchFamily="34" charset="0"/>
                <a:cs typeface="Times New Roman" pitchFamily="18" charset="0"/>
              </a:rPr>
              <a:t>develop and maintain written policies relating to workplace violence and harassment; </a:t>
            </a:r>
          </a:p>
          <a:p>
            <a:pPr marL="1913382" lvl="5" indent="-514350">
              <a:buFont typeface="Wingdings" pitchFamily="2" charset="2"/>
              <a:buChar char="Ø"/>
            </a:pPr>
            <a:r>
              <a:rPr lang="en-CA" sz="2400" dirty="0">
                <a:latin typeface="Calibri" pitchFamily="34" charset="0"/>
                <a:cs typeface="Times New Roman" pitchFamily="18" charset="0"/>
              </a:rPr>
              <a:t>post the policies in the workplace;</a:t>
            </a:r>
          </a:p>
          <a:p>
            <a:pPr marL="1913382" lvl="5" indent="-514350">
              <a:buFont typeface="Wingdings" pitchFamily="2" charset="2"/>
              <a:buChar char="Ø"/>
            </a:pPr>
            <a:r>
              <a:rPr lang="en-CA" sz="2400" dirty="0">
                <a:latin typeface="Calibri" pitchFamily="34" charset="0"/>
                <a:cs typeface="Times New Roman" pitchFamily="18" charset="0"/>
              </a:rPr>
              <a:t>conduct annual reviews of the policies;</a:t>
            </a:r>
          </a:p>
          <a:p>
            <a:pPr marL="1282446" lvl="2" indent="-514350">
              <a:buFont typeface="Wingdings" pitchFamily="2" charset="2"/>
              <a:buChar char="Ø"/>
            </a:pPr>
            <a:endParaRPr lang="en-CA" sz="2800" dirty="0">
              <a:latin typeface="Times New Roman" pitchFamily="18" charset="0"/>
              <a:cs typeface="Times New Roman" pitchFamily="18" charset="0"/>
            </a:endParaRPr>
          </a:p>
          <a:p>
            <a:pPr marL="1282446" lvl="2" indent="-514350">
              <a:buFont typeface="+mj-lt"/>
              <a:buAutoNum type="arabicParenR"/>
            </a:pPr>
            <a:endParaRPr lang="en-CA" sz="2800" dirty="0">
              <a:latin typeface="Times New Roman" pitchFamily="18" charset="0"/>
              <a:cs typeface="Times New Roman" pitchFamily="18" charset="0"/>
            </a:endParaRPr>
          </a:p>
          <a:p>
            <a:pPr marL="1282446" lvl="2" indent="-514350">
              <a:buFont typeface="+mj-lt"/>
              <a:buAutoNum type="arabicParen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00034" y="214290"/>
            <a:ext cx="8229600" cy="1252728"/>
          </a:xfrm>
        </p:spPr>
        <p:txBody>
          <a:bodyPr>
            <a:noAutofit/>
          </a:bodyPr>
          <a:lstStyle/>
          <a:p>
            <a:pPr eaLnBrk="1" hangingPunct="1"/>
            <a:r>
              <a:rPr lang="en-CA" sz="4000" b="1" dirty="0">
                <a:solidFill>
                  <a:schemeClr val="bg1"/>
                </a:solidFill>
                <a:latin typeface="Times New Roman" pitchFamily="18" charset="0"/>
                <a:cs typeface="Times New Roman" pitchFamily="18" charset="0"/>
              </a:rPr>
              <a:t>Bill 168</a:t>
            </a:r>
            <a:endParaRPr lang="en-US" sz="4000" dirty="0">
              <a:solidFill>
                <a:schemeClr val="bg1"/>
              </a:solidFill>
              <a:latin typeface="Times New Roman" pitchFamily="18" charset="0"/>
              <a:cs typeface="Times New Roman" pitchFamily="18" charset="0"/>
            </a:endParaRPr>
          </a:p>
        </p:txBody>
      </p:sp>
      <p:sp>
        <p:nvSpPr>
          <p:cNvPr id="3075" name="Content Placeholder 2"/>
          <p:cNvSpPr>
            <a:spLocks noGrp="1"/>
          </p:cNvSpPr>
          <p:nvPr>
            <p:ph idx="1"/>
          </p:nvPr>
        </p:nvSpPr>
        <p:spPr/>
        <p:txBody>
          <a:bodyPr/>
          <a:lstStyle/>
          <a:p>
            <a:pPr>
              <a:buFontTx/>
              <a:buNone/>
            </a:pPr>
            <a:r>
              <a:rPr lang="en-CA" sz="2400" b="1" dirty="0">
                <a:latin typeface="Calibri" pitchFamily="34" charset="0"/>
                <a:cs typeface="Times New Roman" pitchFamily="18" charset="0"/>
              </a:rPr>
              <a:t>(continued)</a:t>
            </a:r>
          </a:p>
          <a:p>
            <a:r>
              <a:rPr lang="en-CA" sz="2800" b="1" dirty="0">
                <a:latin typeface="Calibri" pitchFamily="34" charset="0"/>
                <a:cs typeface="Times New Roman" pitchFamily="18" charset="0"/>
              </a:rPr>
              <a:t>Employers are required to:</a:t>
            </a:r>
          </a:p>
          <a:p>
            <a:pPr>
              <a:buNone/>
            </a:pPr>
            <a:r>
              <a:rPr lang="en-CA" sz="1000" dirty="0">
                <a:latin typeface="Calibri" pitchFamily="34" charset="0"/>
                <a:cs typeface="Times New Roman" pitchFamily="18" charset="0"/>
              </a:rPr>
              <a:t>	</a:t>
            </a:r>
          </a:p>
          <a:p>
            <a:pPr marL="1282446" lvl="2" indent="-514350">
              <a:buFont typeface="+mj-lt"/>
              <a:buAutoNum type="arabicParenR" startAt="3"/>
            </a:pPr>
            <a:r>
              <a:rPr lang="en-CA" sz="2800" dirty="0">
                <a:latin typeface="Calibri" pitchFamily="34" charset="0"/>
                <a:cs typeface="Times New Roman" pitchFamily="18" charset="0"/>
              </a:rPr>
              <a:t>develop programs for implementing the policies;</a:t>
            </a:r>
          </a:p>
          <a:p>
            <a:pPr marL="1282446" lvl="2" indent="-514350">
              <a:buFont typeface="+mj-lt"/>
              <a:buAutoNum type="arabicParenR" startAt="3"/>
            </a:pPr>
            <a:r>
              <a:rPr lang="en-CA" sz="2800" dirty="0">
                <a:latin typeface="Calibri" pitchFamily="34" charset="0"/>
                <a:cs typeface="Times New Roman" pitchFamily="18" charset="0"/>
              </a:rPr>
              <a:t>train employees with respect to the policies and programs;</a:t>
            </a:r>
          </a:p>
          <a:p>
            <a:pPr marL="1282446" lvl="2" indent="-514350">
              <a:buFont typeface="+mj-lt"/>
              <a:buAutoNum type="arabicParenR" startAt="3"/>
            </a:pPr>
            <a:r>
              <a:rPr lang="en-CA" sz="2800" dirty="0">
                <a:latin typeface="Calibri" pitchFamily="34" charset="0"/>
                <a:cs typeface="Times New Roman" pitchFamily="18" charset="0"/>
              </a:rPr>
              <a:t>inform employees who are at risk of workplace violence from a person with a history of violent behaviour;</a:t>
            </a:r>
          </a:p>
          <a:p>
            <a:pPr marL="1282446" lvl="2" indent="-514350">
              <a:buNone/>
            </a:pPr>
            <a:endParaRPr lang="en-CA" sz="2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legal framework prior to Bill 168</a:t>
            </a:r>
          </a:p>
        </p:txBody>
      </p:sp>
      <p:sp>
        <p:nvSpPr>
          <p:cNvPr id="3" name="Content Placeholder 2"/>
          <p:cNvSpPr>
            <a:spLocks noGrp="1"/>
          </p:cNvSpPr>
          <p:nvPr>
            <p:ph idx="1"/>
          </p:nvPr>
        </p:nvSpPr>
        <p:spPr/>
        <p:txBody>
          <a:bodyPr/>
          <a:lstStyle/>
          <a:p>
            <a:pPr>
              <a:buNone/>
            </a:pPr>
            <a:r>
              <a:rPr lang="en-CA" sz="2800" dirty="0"/>
              <a:t>Prior to the coming into force of Bill 168 amendments to the Occupational Health and Safety Act), there were three main possible options for addressing harassment in the workplace:</a:t>
            </a:r>
          </a:p>
          <a:p>
            <a:pPr>
              <a:buNone/>
            </a:pPr>
            <a:endParaRPr lang="en-CA" sz="2800" dirty="0"/>
          </a:p>
          <a:p>
            <a:r>
              <a:rPr lang="en-CA" sz="2800" dirty="0"/>
              <a:t>1.  The Ontario Human Rights Code</a:t>
            </a:r>
          </a:p>
          <a:p>
            <a:r>
              <a:rPr lang="en-CA" sz="2800" dirty="0"/>
              <a:t>2.  The collective agreement</a:t>
            </a:r>
          </a:p>
          <a:p>
            <a:r>
              <a:rPr lang="en-CA" sz="2800" dirty="0"/>
              <a:t>3.  Employer policy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chemeClr val="bg1"/>
                </a:solidFill>
                <a:latin typeface="Times New Roman" pitchFamily="18" charset="0"/>
                <a:cs typeface="Times New Roman" pitchFamily="18" charset="0"/>
              </a:rPr>
              <a:t>Bill 168</a:t>
            </a:r>
          </a:p>
        </p:txBody>
      </p:sp>
      <p:sp>
        <p:nvSpPr>
          <p:cNvPr id="3" name="Content Placeholder 2"/>
          <p:cNvSpPr>
            <a:spLocks noGrp="1"/>
          </p:cNvSpPr>
          <p:nvPr>
            <p:ph idx="1"/>
          </p:nvPr>
        </p:nvSpPr>
        <p:spPr/>
        <p:txBody>
          <a:bodyPr>
            <a:normAutofit/>
          </a:bodyPr>
          <a:lstStyle/>
          <a:p>
            <a:pPr marL="633222" indent="-514350">
              <a:buNone/>
            </a:pPr>
            <a:endParaRPr lang="en-CA" sz="2000" dirty="0">
              <a:latin typeface="Times New Roman" pitchFamily="18" charset="0"/>
              <a:cs typeface="Times New Roman" pitchFamily="18" charset="0"/>
            </a:endParaRPr>
          </a:p>
          <a:p>
            <a:pPr marL="633222" indent="-514350">
              <a:buNone/>
            </a:pPr>
            <a:r>
              <a:rPr lang="en-CA" sz="2000" dirty="0">
                <a:latin typeface="Times New Roman" pitchFamily="18" charset="0"/>
                <a:cs typeface="Times New Roman" pitchFamily="18" charset="0"/>
              </a:rPr>
              <a:t>	</a:t>
            </a:r>
            <a:r>
              <a:rPr lang="en-CA" sz="2800" dirty="0">
                <a:latin typeface="Calibri" pitchFamily="34" charset="0"/>
                <a:cs typeface="Times New Roman" pitchFamily="18" charset="0"/>
              </a:rPr>
              <a:t>Bill 168 requires employers to develop policies with respect to workplace harassment and workplace violence.  </a:t>
            </a:r>
          </a:p>
          <a:p>
            <a:pPr marL="633222" indent="-514350">
              <a:buNone/>
            </a:pPr>
            <a:endParaRPr lang="en-CA" sz="2800" dirty="0">
              <a:latin typeface="Calibri" pitchFamily="34" charset="0"/>
              <a:cs typeface="Times New Roman" pitchFamily="18" charset="0"/>
            </a:endParaRPr>
          </a:p>
          <a:p>
            <a:pPr marL="633222" indent="-514350">
              <a:buNone/>
            </a:pPr>
            <a:r>
              <a:rPr lang="en-CA" sz="2800" dirty="0">
                <a:latin typeface="Calibri" pitchFamily="34" charset="0"/>
                <a:cs typeface="Times New Roman" pitchFamily="18" charset="0"/>
              </a:rPr>
              <a:t>	The policies must be in writing.</a:t>
            </a:r>
          </a:p>
          <a:p>
            <a:pPr marL="633222" indent="-514350">
              <a:buNone/>
            </a:pPr>
            <a:r>
              <a:rPr lang="en-CA" sz="2800" dirty="0">
                <a:latin typeface="Calibri" pitchFamily="34" charset="0"/>
                <a:cs typeface="Times New Roman" pitchFamily="18" charset="0"/>
              </a:rPr>
              <a:t>						true / false ?</a:t>
            </a:r>
          </a:p>
          <a:p>
            <a:pPr marL="633222" indent="-514350">
              <a:buNone/>
            </a:pPr>
            <a:endParaRPr lang="en-CA" sz="2800" dirty="0">
              <a:latin typeface="Calibri" pitchFamily="34" charset="0"/>
              <a:cs typeface="Times New Roman" pitchFamily="18" charset="0"/>
            </a:endParaRPr>
          </a:p>
          <a:p>
            <a:pPr marL="633222" indent="-514350">
              <a:buNone/>
            </a:pPr>
            <a:r>
              <a:rPr lang="en-CA" sz="2800" dirty="0">
                <a:latin typeface="Calibri" pitchFamily="34" charset="0"/>
                <a:cs typeface="Times New Roman" pitchFamily="18" charset="0"/>
              </a:rPr>
              <a:t>	The policies must be posted in the workplace.</a:t>
            </a:r>
          </a:p>
          <a:p>
            <a:pPr marL="633222" indent="-514350">
              <a:buNone/>
            </a:pPr>
            <a:endParaRPr lang="en-CA" sz="2800" dirty="0">
              <a:latin typeface="Calibri" pitchFamily="34" charset="0"/>
              <a:cs typeface="Times New Roman" pitchFamily="18" charset="0"/>
            </a:endParaRPr>
          </a:p>
          <a:p>
            <a:pPr marL="633222" indent="-514350">
              <a:buNone/>
            </a:pPr>
            <a:r>
              <a:rPr lang="en-CA" sz="2800" dirty="0">
                <a:latin typeface="Calibri" pitchFamily="34" charset="0"/>
                <a:cs typeface="Times New Roman" pitchFamily="18" charset="0"/>
              </a:rPr>
              <a:t>						true / false?</a:t>
            </a:r>
            <a:br>
              <a:rPr lang="en-CA" sz="2800" dirty="0">
                <a:latin typeface="Calibri" pitchFamily="34" charset="0"/>
                <a:cs typeface="Times New Roman" pitchFamily="18" charset="0"/>
              </a:rPr>
            </a:br>
            <a:endParaRPr lang="en-CA" sz="2800" dirty="0">
              <a:latin typeface="Calibri" pitchFamily="34"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l"/>
            <a:r>
              <a:rPr lang="en-CA" dirty="0">
                <a:latin typeface="Times New Roman" pitchFamily="18" charset="0"/>
                <a:cs typeface="Times New Roman" pitchFamily="18" charset="0"/>
              </a:rPr>
              <a:t/>
            </a:r>
            <a:br>
              <a:rPr lang="en-CA" dirty="0">
                <a:latin typeface="Times New Roman" pitchFamily="18" charset="0"/>
                <a:cs typeface="Times New Roman" pitchFamily="18" charset="0"/>
              </a:rPr>
            </a:br>
            <a:r>
              <a:rPr lang="en-CA" dirty="0">
                <a:solidFill>
                  <a:schemeClr val="bg1"/>
                </a:solidFill>
                <a:latin typeface="Times New Roman" pitchFamily="18" charset="0"/>
                <a:cs typeface="Times New Roman" pitchFamily="18" charset="0"/>
              </a:rPr>
              <a:t>Bill 168</a:t>
            </a:r>
            <a:r>
              <a:rPr lang="en-CA" dirty="0"/>
              <a:t/>
            </a:r>
            <a:br>
              <a:rPr lang="en-CA" dirty="0"/>
            </a:br>
            <a:endParaRPr lang="en-CA" dirty="0"/>
          </a:p>
        </p:txBody>
      </p:sp>
      <p:sp>
        <p:nvSpPr>
          <p:cNvPr id="8195" name="Content Placeholder 2"/>
          <p:cNvSpPr>
            <a:spLocks noGrp="1"/>
          </p:cNvSpPr>
          <p:nvPr>
            <p:ph idx="1"/>
          </p:nvPr>
        </p:nvSpPr>
        <p:spPr/>
        <p:txBody>
          <a:bodyPr/>
          <a:lstStyle/>
          <a:p>
            <a:pPr>
              <a:buFontTx/>
              <a:buNone/>
            </a:pPr>
            <a:r>
              <a:rPr lang="en-CA" b="1" dirty="0">
                <a:solidFill>
                  <a:srgbClr val="FF0000"/>
                </a:solidFill>
                <a:latin typeface="Calibri" pitchFamily="34" charset="0"/>
                <a:cs typeface="Times New Roman" pitchFamily="18" charset="0"/>
              </a:rPr>
              <a:t>(2) </a:t>
            </a:r>
            <a:r>
              <a:rPr lang="en-CA" b="1" dirty="0">
                <a:latin typeface="Calibri" pitchFamily="34" charset="0"/>
                <a:cs typeface="Times New Roman" pitchFamily="18" charset="0"/>
              </a:rPr>
              <a:t>Policies</a:t>
            </a:r>
          </a:p>
          <a:p>
            <a:pPr>
              <a:buFontTx/>
              <a:buNone/>
            </a:pPr>
            <a:r>
              <a:rPr lang="en-CA" sz="2400" b="1" dirty="0">
                <a:latin typeface="Calibri" pitchFamily="34" charset="0"/>
                <a:cs typeface="Times New Roman" pitchFamily="18" charset="0"/>
              </a:rPr>
              <a:t>“s. 32.0.1</a:t>
            </a:r>
          </a:p>
          <a:p>
            <a:pPr>
              <a:buFontTx/>
              <a:buNone/>
            </a:pPr>
            <a:r>
              <a:rPr lang="en-CA" sz="2400" b="1" dirty="0">
                <a:latin typeface="Calibri" pitchFamily="34" charset="0"/>
                <a:cs typeface="Times New Roman" pitchFamily="18" charset="0"/>
              </a:rPr>
              <a:t>	 (2)</a:t>
            </a:r>
            <a:r>
              <a:rPr lang="en-CA" sz="2400" dirty="0">
                <a:latin typeface="Calibri" pitchFamily="34" charset="0"/>
                <a:cs typeface="Times New Roman" pitchFamily="18" charset="0"/>
              </a:rPr>
              <a:t>The policies shall be in written form and shall be posted at a conspicuous place in the workplace.</a:t>
            </a:r>
          </a:p>
          <a:p>
            <a:pPr>
              <a:buFontTx/>
              <a:buNone/>
            </a:pPr>
            <a:endParaRPr lang="en-CA" sz="2400" dirty="0">
              <a:latin typeface="Calibri" pitchFamily="34" charset="0"/>
              <a:cs typeface="Times New Roman" pitchFamily="18" charset="0"/>
            </a:endParaRPr>
          </a:p>
          <a:p>
            <a:pPr>
              <a:buFontTx/>
              <a:buNone/>
            </a:pPr>
            <a:r>
              <a:rPr lang="en-CA" sz="2400" dirty="0">
                <a:latin typeface="Calibri" pitchFamily="34" charset="0"/>
                <a:cs typeface="Times New Roman" pitchFamily="18" charset="0"/>
              </a:rPr>
              <a:t>	 </a:t>
            </a:r>
            <a:r>
              <a:rPr lang="en-CA" sz="2400" b="1" dirty="0">
                <a:latin typeface="Calibri" pitchFamily="34" charset="0"/>
                <a:cs typeface="Times New Roman" pitchFamily="18" charset="0"/>
              </a:rPr>
              <a:t>(3)</a:t>
            </a:r>
            <a:r>
              <a:rPr lang="en-CA" sz="2400" dirty="0">
                <a:latin typeface="Calibri" pitchFamily="34" charset="0"/>
                <a:cs typeface="Times New Roman" pitchFamily="18" charset="0"/>
              </a:rPr>
              <a:t>[This] does not apply if the number of employees regularly employed at the workplace is five or fewer, unless an inspector orders otherwise</a:t>
            </a:r>
            <a:r>
              <a:rPr lang="en-CA" sz="2400" b="1" dirty="0">
                <a:latin typeface="Calibri" pitchFamily="34" charset="0"/>
                <a:cs typeface="Times New Roman" pitchFamily="18" charset="0"/>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l"/>
            <a:r>
              <a:rPr lang="en-CA" dirty="0">
                <a:solidFill>
                  <a:schemeClr val="bg1"/>
                </a:solidFill>
                <a:latin typeface="Times New Roman" pitchFamily="18" charset="0"/>
                <a:cs typeface="Times New Roman" pitchFamily="18" charset="0"/>
              </a:rPr>
              <a:t>Bill 168</a:t>
            </a:r>
          </a:p>
        </p:txBody>
      </p:sp>
      <p:sp>
        <p:nvSpPr>
          <p:cNvPr id="7171" name="Content Placeholder 2"/>
          <p:cNvSpPr>
            <a:spLocks noGrp="1"/>
          </p:cNvSpPr>
          <p:nvPr>
            <p:ph idx="1"/>
          </p:nvPr>
        </p:nvSpPr>
        <p:spPr/>
        <p:txBody>
          <a:bodyPr/>
          <a:lstStyle/>
          <a:p>
            <a:pPr>
              <a:buFontTx/>
              <a:buNone/>
            </a:pPr>
            <a:r>
              <a:rPr lang="en-CA" sz="2400" dirty="0">
                <a:latin typeface="Calibri" pitchFamily="34" charset="0"/>
                <a:cs typeface="Times New Roman" pitchFamily="18" charset="0"/>
              </a:rPr>
              <a:t>Under Bill 168,</a:t>
            </a:r>
          </a:p>
          <a:p>
            <a:pPr>
              <a:buFontTx/>
              <a:buNone/>
            </a:pPr>
            <a:endParaRPr lang="en-CA" sz="2400" dirty="0">
              <a:latin typeface="Calibri" pitchFamily="34" charset="0"/>
              <a:cs typeface="Times New Roman" pitchFamily="18" charset="0"/>
            </a:endParaRPr>
          </a:p>
          <a:p>
            <a:pPr marL="977964" lvl="2">
              <a:buFont typeface="Wingdings" pitchFamily="2" charset="2"/>
              <a:buChar char="Ø"/>
            </a:pPr>
            <a:r>
              <a:rPr lang="en-CA" dirty="0">
                <a:latin typeface="Calibri" pitchFamily="34" charset="0"/>
                <a:cs typeface="Times New Roman" pitchFamily="18" charset="0"/>
              </a:rPr>
              <a:t>An employer must provide workers with a copy of its harassment and violence policies</a:t>
            </a:r>
          </a:p>
          <a:p>
            <a:pPr marL="977964" lvl="2">
              <a:buNone/>
            </a:pPr>
            <a:r>
              <a:rPr lang="en-CA" dirty="0">
                <a:latin typeface="Calibri" pitchFamily="34" charset="0"/>
                <a:cs typeface="Times New Roman" pitchFamily="18" charset="0"/>
              </a:rPr>
              <a:t>						true / false?</a:t>
            </a:r>
          </a:p>
          <a:p>
            <a:pPr marL="977964" lvl="2">
              <a:buNone/>
            </a:pPr>
            <a:endParaRPr lang="en-CA" dirty="0">
              <a:latin typeface="Calibri" pitchFamily="34" charset="0"/>
              <a:cs typeface="Times New Roman" pitchFamily="18" charset="0"/>
            </a:endParaRPr>
          </a:p>
          <a:p>
            <a:pPr marL="977964" lvl="2">
              <a:buFont typeface="Wingdings" pitchFamily="2" charset="2"/>
              <a:buChar char="Ø"/>
            </a:pPr>
            <a:r>
              <a:rPr lang="en-CA" dirty="0">
                <a:latin typeface="Calibri" pitchFamily="34" charset="0"/>
                <a:cs typeface="Times New Roman" pitchFamily="18" charset="0"/>
              </a:rPr>
              <a:t>An employer must provide training to workers with respect to its harassment and violence policies and programs</a:t>
            </a:r>
          </a:p>
          <a:p>
            <a:pPr marL="977964" lvl="2">
              <a:spcBef>
                <a:spcPts val="0"/>
              </a:spcBef>
              <a:buNone/>
            </a:pPr>
            <a:r>
              <a:rPr lang="en-CA" dirty="0">
                <a:latin typeface="Calibri" pitchFamily="34" charset="0"/>
                <a:cs typeface="Times New Roman" pitchFamily="18" charset="0"/>
              </a:rPr>
              <a:t>						true / false ?</a:t>
            </a:r>
          </a:p>
          <a:p>
            <a:pPr marL="977964" lvl="2">
              <a:buNone/>
            </a:pPr>
            <a:endParaRPr lang="en-CA" sz="1600" dirty="0">
              <a:latin typeface="Times New Roman" pitchFamily="18" charset="0"/>
              <a:cs typeface="Times New Roman" pitchFamily="18" charset="0"/>
            </a:endParaRPr>
          </a:p>
          <a:p>
            <a:endParaRPr lang="en-C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l"/>
            <a:r>
              <a:rPr lang="en-CA" dirty="0">
                <a:solidFill>
                  <a:schemeClr val="bg1"/>
                </a:solidFill>
                <a:latin typeface="Times New Roman" pitchFamily="18" charset="0"/>
                <a:cs typeface="Times New Roman" pitchFamily="18" charset="0"/>
              </a:rPr>
              <a:t>Bill 168</a:t>
            </a:r>
          </a:p>
        </p:txBody>
      </p:sp>
      <p:sp>
        <p:nvSpPr>
          <p:cNvPr id="7171" name="Content Placeholder 2"/>
          <p:cNvSpPr>
            <a:spLocks noGrp="1"/>
          </p:cNvSpPr>
          <p:nvPr>
            <p:ph idx="1"/>
          </p:nvPr>
        </p:nvSpPr>
        <p:spPr/>
        <p:txBody>
          <a:bodyPr/>
          <a:lstStyle/>
          <a:p>
            <a:pPr>
              <a:buFontTx/>
              <a:buNone/>
            </a:pPr>
            <a:endParaRPr lang="en-CA" sz="2800" dirty="0">
              <a:latin typeface="Calibri" pitchFamily="34" charset="0"/>
              <a:cs typeface="Times New Roman" pitchFamily="18" charset="0"/>
            </a:endParaRPr>
          </a:p>
          <a:p>
            <a:pPr>
              <a:buFontTx/>
              <a:buNone/>
            </a:pPr>
            <a:r>
              <a:rPr lang="en-CA" sz="2800" dirty="0">
                <a:latin typeface="Calibri" pitchFamily="34" charset="0"/>
                <a:cs typeface="Times New Roman" pitchFamily="18" charset="0"/>
              </a:rPr>
              <a:t>Under Bill 168,</a:t>
            </a:r>
          </a:p>
          <a:p>
            <a:pPr>
              <a:buFontTx/>
              <a:buNone/>
            </a:pPr>
            <a:endParaRPr lang="en-CA" sz="2800" dirty="0">
              <a:latin typeface="Calibri" pitchFamily="34" charset="0"/>
              <a:cs typeface="Times New Roman" pitchFamily="18" charset="0"/>
            </a:endParaRPr>
          </a:p>
          <a:p>
            <a:pPr>
              <a:buFontTx/>
              <a:buNone/>
            </a:pPr>
            <a:endParaRPr lang="en-CA" sz="2800" dirty="0">
              <a:latin typeface="Calibri" pitchFamily="34" charset="0"/>
              <a:cs typeface="Times New Roman" pitchFamily="18" charset="0"/>
            </a:endParaRPr>
          </a:p>
          <a:p>
            <a:pPr marL="977964" lvl="2">
              <a:buFont typeface="Wingdings" pitchFamily="2" charset="2"/>
              <a:buChar char="Ø"/>
            </a:pPr>
            <a:r>
              <a:rPr lang="en-CA" sz="2800" dirty="0">
                <a:latin typeface="Calibri" pitchFamily="34" charset="0"/>
                <a:cs typeface="Times New Roman" pitchFamily="18" charset="0"/>
              </a:rPr>
              <a:t>A worker in Ontario will have the right to refuse to work if she or he has reason to believe that she or he is likely to be exposed to workplace harassment</a:t>
            </a:r>
          </a:p>
          <a:p>
            <a:pPr marL="977964" lvl="2">
              <a:buNone/>
            </a:pPr>
            <a:r>
              <a:rPr lang="en-CA" sz="2800" dirty="0">
                <a:latin typeface="Calibri" pitchFamily="34" charset="0"/>
                <a:cs typeface="Times New Roman" pitchFamily="18" charset="0"/>
              </a:rPr>
              <a:t>						true / false?</a:t>
            </a:r>
          </a:p>
          <a:p>
            <a:pPr marL="977964" lvl="2">
              <a:buNone/>
            </a:pPr>
            <a:endParaRPr lang="en-CA" sz="2000" dirty="0">
              <a:latin typeface="Calibri" pitchFamily="34" charset="0"/>
              <a:cs typeface="Times New Roman" pitchFamily="18" charset="0"/>
            </a:endParaRPr>
          </a:p>
          <a:p>
            <a:pPr marL="977964" lvl="2">
              <a:buNone/>
            </a:pPr>
            <a:endParaRPr lang="en-CA" sz="16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Bill 168</a:t>
            </a:r>
          </a:p>
        </p:txBody>
      </p:sp>
      <p:sp>
        <p:nvSpPr>
          <p:cNvPr id="3" name="Content Placeholder 2"/>
          <p:cNvSpPr>
            <a:spLocks noGrp="1"/>
          </p:cNvSpPr>
          <p:nvPr>
            <p:ph idx="1"/>
          </p:nvPr>
        </p:nvSpPr>
        <p:spPr/>
        <p:txBody>
          <a:bodyPr/>
          <a:lstStyle/>
          <a:p>
            <a:r>
              <a:rPr lang="en-CA" sz="2800" dirty="0">
                <a:latin typeface="Calibri" pitchFamily="34" charset="0"/>
              </a:rPr>
              <a:t>The right to refuse unsafe work does not extend to workplace harassment, but does extend to workplace violence:</a:t>
            </a:r>
          </a:p>
          <a:p>
            <a:endParaRPr lang="en-CA" sz="2800" dirty="0">
              <a:latin typeface="Calibri" pitchFamily="34" charset="0"/>
            </a:endParaRPr>
          </a:p>
          <a:p>
            <a:pPr lvl="1"/>
            <a:r>
              <a:rPr lang="en-CA" dirty="0">
                <a:latin typeface="Calibri" pitchFamily="34" charset="0"/>
              </a:rPr>
              <a:t>“s. 43 (3) A worker may refuse to work or do particular work where he or she has reason to believe that</a:t>
            </a:r>
          </a:p>
          <a:p>
            <a:pPr lvl="1"/>
            <a:r>
              <a:rPr lang="en-CA" dirty="0">
                <a:latin typeface="Calibri" pitchFamily="34" charset="0"/>
              </a:rPr>
              <a:t>(</a:t>
            </a:r>
            <a:r>
              <a:rPr lang="en-CA" dirty="0" err="1">
                <a:latin typeface="Calibri" pitchFamily="34" charset="0"/>
              </a:rPr>
              <a:t>b.1</a:t>
            </a:r>
            <a:r>
              <a:rPr lang="en-CA" dirty="0">
                <a:latin typeface="Calibri" pitchFamily="34" charset="0"/>
              </a:rPr>
              <a:t>) workplace violence is likely to endanger himself or herself; “</a:t>
            </a:r>
          </a:p>
          <a:p>
            <a:pPr lvl="1"/>
            <a:endParaRPr lang="en-C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Bill 168</a:t>
            </a:r>
          </a:p>
        </p:txBody>
      </p:sp>
      <p:sp>
        <p:nvSpPr>
          <p:cNvPr id="3" name="Content Placeholder 2"/>
          <p:cNvSpPr>
            <a:spLocks noGrp="1"/>
          </p:cNvSpPr>
          <p:nvPr>
            <p:ph idx="1"/>
          </p:nvPr>
        </p:nvSpPr>
        <p:spPr/>
        <p:txBody>
          <a:bodyPr>
            <a:normAutofit/>
          </a:bodyPr>
          <a:lstStyle/>
          <a:p>
            <a:r>
              <a:rPr lang="en-CA" sz="2800" dirty="0"/>
              <a:t>Bill 168 did not prescribe a timetable for compliance.  However, most employers now have policies and procedures in place regarding workplace harassment.</a:t>
            </a:r>
          </a:p>
          <a:p>
            <a:endParaRPr lang="en-CA" sz="2800" dirty="0"/>
          </a:p>
          <a:p>
            <a:r>
              <a:rPr lang="en-CA" sz="2800" dirty="0"/>
              <a:t>Nothing in the legislation precludes bargaining collective agreement language in this regard. </a:t>
            </a:r>
          </a:p>
          <a:p>
            <a:endParaRPr lang="en-CA" sz="2800" dirty="0"/>
          </a:p>
          <a:p>
            <a:r>
              <a:rPr lang="en-CA" sz="2800" dirty="0"/>
              <a:t>Some employer policies go beyond the definitions in  Bill 168 to explicitly include “bullying”.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t>Strategies for dealing with  academic bullying</a:t>
            </a:r>
          </a:p>
        </p:txBody>
      </p:sp>
      <p:sp>
        <p:nvSpPr>
          <p:cNvPr id="3" name="Content Placeholder 2"/>
          <p:cNvSpPr>
            <a:spLocks noGrp="1"/>
          </p:cNvSpPr>
          <p:nvPr>
            <p:ph idx="1"/>
          </p:nvPr>
        </p:nvSpPr>
        <p:spPr/>
        <p:txBody>
          <a:bodyPr/>
          <a:lstStyle/>
          <a:p>
            <a:r>
              <a:rPr lang="en-CA" dirty="0"/>
              <a:t>Complaint under employer workplace harassment policy.</a:t>
            </a:r>
          </a:p>
          <a:p>
            <a:endParaRPr lang="en-CA" dirty="0"/>
          </a:p>
          <a:p>
            <a:r>
              <a:rPr lang="en-CA" dirty="0"/>
              <a:t>Complaint under employer human rights policy.</a:t>
            </a:r>
          </a:p>
          <a:p>
            <a:endParaRPr lang="en-CA" dirty="0"/>
          </a:p>
          <a:p>
            <a:r>
              <a:rPr lang="en-CA" dirty="0"/>
              <a:t>Grievance (depending on the issue and the wording of the collective agreement).</a:t>
            </a:r>
          </a:p>
          <a:p>
            <a:pPr>
              <a:buNone/>
            </a:pPr>
            <a:endParaRPr lang="en-C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t>Strategies to deal with academic bullying</a:t>
            </a:r>
          </a:p>
        </p:txBody>
      </p:sp>
      <p:sp>
        <p:nvSpPr>
          <p:cNvPr id="3" name="Content Placeholder 2"/>
          <p:cNvSpPr>
            <a:spLocks noGrp="1"/>
          </p:cNvSpPr>
          <p:nvPr>
            <p:ph idx="1"/>
          </p:nvPr>
        </p:nvSpPr>
        <p:spPr/>
        <p:txBody>
          <a:bodyPr/>
          <a:lstStyle/>
          <a:p>
            <a:pPr>
              <a:buNone/>
            </a:pPr>
            <a:r>
              <a:rPr lang="en-CA" sz="2800" dirty="0">
                <a:latin typeface="Calibri" pitchFamily="34" charset="0"/>
              </a:rPr>
              <a:t>Discussion re which  process to invoke  (if any!) and when.</a:t>
            </a:r>
          </a:p>
          <a:p>
            <a:endParaRPr lang="en-CA" sz="2800" dirty="0">
              <a:latin typeface="Calibri" pitchFamily="34" charset="0"/>
            </a:endParaRPr>
          </a:p>
          <a:p>
            <a:pPr>
              <a:buNone/>
            </a:pPr>
            <a:r>
              <a:rPr lang="en-CA" sz="2800" dirty="0">
                <a:latin typeface="Calibri" pitchFamily="34" charset="0"/>
              </a:rPr>
              <a:t>Different contexts may require different solutions.  For example:</a:t>
            </a:r>
          </a:p>
          <a:p>
            <a:r>
              <a:rPr lang="en-CA" sz="2800" dirty="0">
                <a:latin typeface="Calibri" pitchFamily="34" charset="0"/>
              </a:rPr>
              <a:t>Annual evaluation and tenure/promotion</a:t>
            </a:r>
          </a:p>
          <a:p>
            <a:r>
              <a:rPr lang="en-CA" sz="2800" dirty="0">
                <a:latin typeface="Calibri" pitchFamily="34" charset="0"/>
              </a:rPr>
              <a:t>Student evaluation</a:t>
            </a:r>
          </a:p>
          <a:p>
            <a:r>
              <a:rPr lang="en-CA" sz="2800" dirty="0">
                <a:latin typeface="Calibri" pitchFamily="34" charset="0"/>
              </a:rPr>
              <a:t>Workload</a:t>
            </a:r>
          </a:p>
          <a:p>
            <a:r>
              <a:rPr lang="en-CA" sz="2800">
                <a:latin typeface="Calibri" pitchFamily="34" charset="0"/>
              </a:rPr>
              <a:t>Pay</a:t>
            </a:r>
          </a:p>
          <a:p>
            <a:r>
              <a:rPr lang="en-CA" sz="2800">
                <a:latin typeface="Calibri" pitchFamily="34" charset="0"/>
              </a:rPr>
              <a:t>Serious </a:t>
            </a:r>
            <a:r>
              <a:rPr lang="en-CA" sz="2800" dirty="0">
                <a:latin typeface="Calibri" pitchFamily="34" charset="0"/>
              </a:rPr>
              <a:t>personality conflicts</a:t>
            </a:r>
          </a:p>
          <a:p>
            <a:pPr>
              <a:buNone/>
            </a:pPr>
            <a:endParaRPr lang="en-CA" dirty="0">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legal framework prior to Bill 168 - the Human Rights Code</a:t>
            </a:r>
          </a:p>
        </p:txBody>
      </p:sp>
      <p:sp>
        <p:nvSpPr>
          <p:cNvPr id="3" name="Content Placeholder 2"/>
          <p:cNvSpPr>
            <a:spLocks noGrp="1"/>
          </p:cNvSpPr>
          <p:nvPr>
            <p:ph idx="1"/>
          </p:nvPr>
        </p:nvSpPr>
        <p:spPr/>
        <p:txBody>
          <a:bodyPr>
            <a:noAutofit/>
          </a:bodyPr>
          <a:lstStyle/>
          <a:p>
            <a:pPr marL="633222" indent="-514350">
              <a:buAutoNum type="arabicPeriod"/>
            </a:pPr>
            <a:r>
              <a:rPr lang="en-CA" sz="2400" b="1" dirty="0"/>
              <a:t>The Ontario Human Rights Code</a:t>
            </a:r>
          </a:p>
          <a:p>
            <a:pPr marL="633222" indent="-514350">
              <a:buAutoNum type="arabicPeriod"/>
            </a:pPr>
            <a:endParaRPr lang="en-CA" sz="2400" b="1" dirty="0"/>
          </a:p>
          <a:p>
            <a:pPr marL="633222" indent="-514350">
              <a:buNone/>
            </a:pPr>
            <a:r>
              <a:rPr lang="en-CA" sz="2400" dirty="0"/>
              <a:t>Section 5 (2) provides for the right of employees for freedom from harassment:</a:t>
            </a:r>
          </a:p>
          <a:p>
            <a:pPr marL="633222" indent="-514350">
              <a:buNone/>
            </a:pPr>
            <a:endParaRPr lang="en-CA" sz="2400" dirty="0"/>
          </a:p>
          <a:p>
            <a:pPr marL="1191006" lvl="2" indent="-514350">
              <a:buNone/>
            </a:pPr>
            <a:r>
              <a:rPr lang="en-CA" dirty="0"/>
              <a:t>“5 (2)	Every person who is an employee has a right to freedom from harassment in the workplace by the employer or agent of the employer or by another employee because of race, ancestry, place of origin, colour, ethnic origin, citizenship, creed, age, record of offences, marital status, family status or disability.”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legal framework prior to Bill 168 - the Human Rights Code</a:t>
            </a:r>
          </a:p>
        </p:txBody>
      </p:sp>
      <p:sp>
        <p:nvSpPr>
          <p:cNvPr id="3" name="Content Placeholder 2"/>
          <p:cNvSpPr>
            <a:spLocks noGrp="1"/>
          </p:cNvSpPr>
          <p:nvPr>
            <p:ph idx="1"/>
          </p:nvPr>
        </p:nvSpPr>
        <p:spPr/>
        <p:txBody>
          <a:bodyPr/>
          <a:lstStyle/>
          <a:p>
            <a:pPr>
              <a:buNone/>
            </a:pPr>
            <a:r>
              <a:rPr lang="en-CA" dirty="0"/>
              <a:t>The Code defines harassment as follows:</a:t>
            </a:r>
          </a:p>
          <a:p>
            <a:endParaRPr lang="en-CA" dirty="0"/>
          </a:p>
          <a:p>
            <a:pPr lvl="1">
              <a:buNone/>
            </a:pPr>
            <a:r>
              <a:rPr lang="en-CA" dirty="0"/>
              <a:t>“10 (1).  ‘harassment’ means engaging in a course of vexatious comment or conduct that is known or ought reasonably to be known to be unwelcome.”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legal framework prior to Bill 168  - the Human Rights Code</a:t>
            </a:r>
          </a:p>
        </p:txBody>
      </p:sp>
      <p:sp>
        <p:nvSpPr>
          <p:cNvPr id="3" name="Content Placeholder 2"/>
          <p:cNvSpPr>
            <a:spLocks noGrp="1"/>
          </p:cNvSpPr>
          <p:nvPr>
            <p:ph idx="1"/>
          </p:nvPr>
        </p:nvSpPr>
        <p:spPr/>
        <p:txBody>
          <a:bodyPr/>
          <a:lstStyle/>
          <a:p>
            <a:pPr>
              <a:buNone/>
            </a:pPr>
            <a:r>
              <a:rPr lang="en-CA" sz="2800" dirty="0"/>
              <a:t>The Code has separate provisions regarding harassment in employment because of sex:</a:t>
            </a:r>
          </a:p>
          <a:p>
            <a:endParaRPr lang="en-CA" sz="2800" dirty="0"/>
          </a:p>
          <a:p>
            <a:pPr lvl="1"/>
            <a:r>
              <a:rPr lang="en-CA" dirty="0"/>
              <a:t>“7 (2)  Every person who is an employee has a right to freedom harassment because of sex by his or her employer or agent of the employer or by another employee.</a:t>
            </a:r>
          </a:p>
          <a:p>
            <a:pPr lvl="2"/>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legal framework prior to Bill 168 - the collective agreement</a:t>
            </a:r>
          </a:p>
        </p:txBody>
      </p:sp>
      <p:sp>
        <p:nvSpPr>
          <p:cNvPr id="3" name="Content Placeholder 2"/>
          <p:cNvSpPr>
            <a:spLocks noGrp="1"/>
          </p:cNvSpPr>
          <p:nvPr>
            <p:ph idx="1"/>
          </p:nvPr>
        </p:nvSpPr>
        <p:spPr/>
        <p:txBody>
          <a:bodyPr/>
          <a:lstStyle/>
          <a:p>
            <a:pPr>
              <a:buNone/>
            </a:pPr>
            <a:r>
              <a:rPr lang="en-CA" sz="2800" dirty="0"/>
              <a:t>Some collective agreements, including some  faculty association collective agreements, specifically prohibited personal or psychological or workplace harassment or abuse of authority.</a:t>
            </a:r>
          </a:p>
          <a:p>
            <a:pPr>
              <a:buNone/>
            </a:pP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legal framework prior to Bill 168 – employer policy</a:t>
            </a:r>
          </a:p>
        </p:txBody>
      </p:sp>
      <p:sp>
        <p:nvSpPr>
          <p:cNvPr id="3" name="Content Placeholder 2"/>
          <p:cNvSpPr>
            <a:spLocks noGrp="1"/>
          </p:cNvSpPr>
          <p:nvPr>
            <p:ph idx="1"/>
          </p:nvPr>
        </p:nvSpPr>
        <p:spPr/>
        <p:txBody>
          <a:bodyPr>
            <a:normAutofit/>
          </a:bodyPr>
          <a:lstStyle/>
          <a:p>
            <a:pPr>
              <a:buNone/>
            </a:pPr>
            <a:r>
              <a:rPr lang="en-CA" sz="2800" dirty="0"/>
              <a:t>In addition, in recent years,  many employers, especially in the broader public sector, began to develop civility policies  or respectful work  environment policies  or abuse of authority policies that expressly or by implication prohibited bullying or harassing behaviour in the workplace,  not limited to  behaviour related to grounds set out in the Human Rights Code.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legal framework prior to Bill 168 – employer policy</a:t>
            </a:r>
          </a:p>
        </p:txBody>
      </p:sp>
      <p:sp>
        <p:nvSpPr>
          <p:cNvPr id="3" name="Content Placeholder 2"/>
          <p:cNvSpPr>
            <a:spLocks noGrp="1"/>
          </p:cNvSpPr>
          <p:nvPr>
            <p:ph idx="1"/>
          </p:nvPr>
        </p:nvSpPr>
        <p:spPr/>
        <p:txBody>
          <a:bodyPr>
            <a:normAutofit/>
          </a:bodyPr>
          <a:lstStyle/>
          <a:p>
            <a:r>
              <a:rPr lang="en-CA" sz="2800" dirty="0"/>
              <a:t>Sometimes the employer policies provided for an investigation  procedure similar to the procedure for internal human rights complaints.</a:t>
            </a:r>
          </a:p>
          <a:p>
            <a:endParaRPr lang="en-CA" sz="2800" dirty="0"/>
          </a:p>
          <a:p>
            <a:r>
              <a:rPr lang="en-CA" sz="2800" dirty="0"/>
              <a:t>In unionized environments, it is  also usually possible to grieve non-compliance with employer policies.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legal framework prior to Bill 168 – </a:t>
            </a:r>
            <a:r>
              <a:rPr lang="en-CA" dirty="0" err="1"/>
              <a:t>OHSA</a:t>
            </a:r>
            <a:r>
              <a:rPr lang="en-CA" dirty="0"/>
              <a:t>?</a:t>
            </a:r>
          </a:p>
        </p:txBody>
      </p:sp>
      <p:sp>
        <p:nvSpPr>
          <p:cNvPr id="3" name="Content Placeholder 2"/>
          <p:cNvSpPr>
            <a:spLocks noGrp="1"/>
          </p:cNvSpPr>
          <p:nvPr>
            <p:ph idx="1"/>
          </p:nvPr>
        </p:nvSpPr>
        <p:spPr/>
        <p:txBody>
          <a:bodyPr>
            <a:normAutofit/>
          </a:bodyPr>
          <a:lstStyle/>
          <a:p>
            <a:r>
              <a:rPr lang="en-CA" sz="2800" dirty="0"/>
              <a:t>In Ontario, for many years we have had the Occupational Health and Safety Act,  aimed at requiring employers to provide a safe and healthy working environment for workers.  However, there was nothing  explicit in the Act  pertaining to psychological or workplace harassment or bullying.</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Custom 1">
      <a:dk1>
        <a:sysClr val="windowText" lastClr="000000"/>
      </a:dk1>
      <a:lt1>
        <a:sysClr val="window" lastClr="FFFFFF"/>
      </a:lt1>
      <a:dk2>
        <a:srgbClr val="FF0000"/>
      </a:dk2>
      <a:lt2>
        <a:srgbClr val="D4D4D6"/>
      </a:lt2>
      <a:accent1>
        <a:srgbClr val="FF0000"/>
      </a:accent1>
      <a:accent2>
        <a:srgbClr val="FF0B0B"/>
      </a:accent2>
      <a:accent3>
        <a:srgbClr val="FF0000"/>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0</TotalTime>
  <Words>1171</Words>
  <Application>Microsoft Office PowerPoint</Application>
  <PresentationFormat>On-screen Show (4:3)</PresentationFormat>
  <Paragraphs>179</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Module</vt:lpstr>
      <vt:lpstr>Bill 168 – The Legal Framework</vt:lpstr>
      <vt:lpstr>The legal framework prior to Bill 168</vt:lpstr>
      <vt:lpstr>The legal framework prior to Bill 168 - the Human Rights Code</vt:lpstr>
      <vt:lpstr>The legal framework prior to Bill 168 - the Human Rights Code</vt:lpstr>
      <vt:lpstr>The legal framework prior to Bill 168  - the Human Rights Code</vt:lpstr>
      <vt:lpstr>The legal framework prior to Bill 168 - the collective agreement</vt:lpstr>
      <vt:lpstr>The legal framework prior to Bill 168 – employer policy</vt:lpstr>
      <vt:lpstr>The legal framework prior to Bill 168 – employer policy</vt:lpstr>
      <vt:lpstr>The legal framework prior to Bill 168 – OHSA?</vt:lpstr>
      <vt:lpstr>The legal framework prior to Bill 168 – OHSA?</vt:lpstr>
      <vt:lpstr>The legal framework prior to Bill 168 – OHSA?</vt:lpstr>
      <vt:lpstr>The legal framework prior to Bill 168 – OHSA?</vt:lpstr>
      <vt:lpstr>The legal framework prior to Bill 168 – OHSA?</vt:lpstr>
      <vt:lpstr>The legal framework prior to Bill 168 – OHSA?</vt:lpstr>
      <vt:lpstr>Bill 168</vt:lpstr>
      <vt:lpstr>Bill 168</vt:lpstr>
      <vt:lpstr>Bill 168</vt:lpstr>
      <vt:lpstr>Bill 168</vt:lpstr>
      <vt:lpstr>Bill 168</vt:lpstr>
      <vt:lpstr>Bill 168</vt:lpstr>
      <vt:lpstr> Bill 168 </vt:lpstr>
      <vt:lpstr>Bill 168</vt:lpstr>
      <vt:lpstr>Bill 168</vt:lpstr>
      <vt:lpstr>Bill 168</vt:lpstr>
      <vt:lpstr>Bill 168</vt:lpstr>
      <vt:lpstr>Strategies for dealing with  academic bullying</vt:lpstr>
      <vt:lpstr>Strategies to deal with academic bullying</vt:lpstr>
    </vt:vector>
  </TitlesOfParts>
  <Manager/>
  <Company/>
  <LinksUpToDate>false</LinksUpToDate>
  <SharedDoc>false</SharedDoc>
  <HyperlinkBase>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dc:description>
  <cp:lastModifiedBy/>
  <cp:revision>3</cp:revision>
  <dcterms:created xsi:type="dcterms:W3CDTF">2008-02-11T21:48:42Z</dcterms:created>
  <dcterms:modified xsi:type="dcterms:W3CDTF">2012-05-04T14:38:39Z</dcterms:modified>
  <cp:category> </cp:category>
</cp:coreProperties>
</file>