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6E22A-B102-4363-B6F2-EF0F53920115}" type="datetimeFigureOut">
              <a:rPr lang="en-US" smtClean="0"/>
              <a:t>6/12/2012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ADD9DE-96DC-4E89-AE4C-DDA5E91D8FA8}" type="slidenum">
              <a:rPr lang="en-CA" smtClean="0"/>
              <a:t>‹#›</a:t>
            </a:fld>
            <a:endParaRPr lang="en-CA"/>
          </a:p>
        </p:txBody>
      </p:sp>
    </p:spTree>
    <p:extLst>
      <p:ext uri="{BB962C8B-B14F-4D97-AF65-F5344CB8AC3E}">
        <p14:creationId xmlns:p14="http://schemas.microsoft.com/office/powerpoint/2010/main" val="1430139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D878AEC-D020-476B-9109-C0B8FF0E2D15}" type="datetime1">
              <a:rPr lang="en-US" smtClean="0"/>
              <a:t>6/12/2012</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F7C3D2-C7AB-4955-B167-1D9E8DEA9047}"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0224BE-99BA-4BF2-8E8B-807C6E693805}" type="datetime1">
              <a:rPr lang="en-US" smtClean="0"/>
              <a:t>6/12/2012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0F7C3D2-C7AB-4955-B167-1D9E8DEA904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29D5F2-077E-4C0D-97DC-996B178A49C6}" type="datetime1">
              <a:rPr lang="en-US" smtClean="0"/>
              <a:t>6/12/2012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0F7C3D2-C7AB-4955-B167-1D9E8DEA904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14D5D1-4152-41D4-BC78-494C37C5830E}" type="datetime1">
              <a:rPr lang="en-US" smtClean="0"/>
              <a:t>6/12/2012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0F7C3D2-C7AB-4955-B167-1D9E8DEA9047}"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47263D-BBF2-4ADD-B126-CD243156029F}" type="datetime1">
              <a:rPr lang="en-US" smtClean="0"/>
              <a:t>6/12/2012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0F7C3D2-C7AB-4955-B167-1D9E8DEA9047}"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D0B358-304A-47EF-B16C-4E26C1D8BDC6}" type="datetime1">
              <a:rPr lang="en-US" smtClean="0"/>
              <a:t>6/12/2012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60F7C3D2-C7AB-4955-B167-1D9E8DEA9047}"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787B17-D348-4BA9-889E-5B6F878EBFC5}" type="datetime1">
              <a:rPr lang="en-US" smtClean="0"/>
              <a:t>6/12/2012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60F7C3D2-C7AB-4955-B167-1D9E8DEA9047}"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22EA1C5-DB86-4CDB-AB34-4D22E1D69CD1}" type="datetime1">
              <a:rPr lang="en-US" smtClean="0"/>
              <a:t>6/12/2012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60F7C3D2-C7AB-4955-B167-1D9E8DEA9047}"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4FA0F5-6CF6-42D4-B40B-86A0D7D838E8}" type="datetime1">
              <a:rPr lang="en-US" smtClean="0"/>
              <a:t>6/12/2012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60F7C3D2-C7AB-4955-B167-1D9E8DEA9047}"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643C1E5-E401-4EE8-B372-69E4EC4E67B7}" type="datetime1">
              <a:rPr lang="en-US" smtClean="0"/>
              <a:t>6/12/2012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60F7C3D2-C7AB-4955-B167-1D9E8DEA9047}"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DD1145-24EF-414A-A1C6-6B495F654AA8}" type="datetime1">
              <a:rPr lang="en-US" smtClean="0"/>
              <a:t>6/12/2012</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F7C3D2-C7AB-4955-B167-1D9E8DEA9047}"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9B121E0-8F97-4D9B-AA5F-C952F319A743}" type="datetime1">
              <a:rPr lang="en-US" smtClean="0"/>
              <a:t>6/12/2012</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F7C3D2-C7AB-4955-B167-1D9E8DEA9047}"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CA" dirty="0" smtClean="0"/>
          </a:p>
          <a:p>
            <a:pPr algn="ctr"/>
            <a:r>
              <a:rPr lang="en-CA" dirty="0" smtClean="0"/>
              <a:t>Helene A. Cummins, Ph.D.</a:t>
            </a:r>
          </a:p>
          <a:p>
            <a:pPr algn="ctr"/>
            <a:r>
              <a:rPr lang="en-CA" dirty="0" smtClean="0"/>
              <a:t>(Chair, OCUFA Status of Women Committee) </a:t>
            </a:r>
          </a:p>
          <a:p>
            <a:endParaRPr lang="en-CA" dirty="0"/>
          </a:p>
          <a:p>
            <a:pPr algn="ctr"/>
            <a:r>
              <a:rPr lang="en-CA" dirty="0" smtClean="0"/>
              <a:t>“Navigating the Academy: Lessons and Strategies for More Equitable Universities”</a:t>
            </a:r>
          </a:p>
          <a:p>
            <a:pPr algn="ctr"/>
            <a:r>
              <a:rPr lang="en-CA" dirty="0" smtClean="0"/>
              <a:t>Sponsored by the OCUFA Status of Women Committee</a:t>
            </a:r>
          </a:p>
          <a:p>
            <a:pPr algn="ctr"/>
            <a:r>
              <a:rPr lang="en-CA" dirty="0" smtClean="0"/>
              <a:t>May 4, 2012</a:t>
            </a:r>
            <a:endParaRPr lang="en-CA" dirty="0"/>
          </a:p>
        </p:txBody>
      </p:sp>
      <p:sp>
        <p:nvSpPr>
          <p:cNvPr id="2" name="Title 1"/>
          <p:cNvSpPr>
            <a:spLocks noGrp="1"/>
          </p:cNvSpPr>
          <p:nvPr>
            <p:ph type="title"/>
          </p:nvPr>
        </p:nvSpPr>
        <p:spPr/>
        <p:txBody>
          <a:bodyPr>
            <a:normAutofit fontScale="90000"/>
          </a:bodyPr>
          <a:lstStyle/>
          <a:p>
            <a:pPr algn="just"/>
            <a:r>
              <a:rPr lang="en-CA" dirty="0" smtClean="0"/>
              <a:t>How Academic Excellence is Defined and What it Takes to Excel</a:t>
            </a:r>
            <a:endParaRPr lang="en-CA" dirty="0"/>
          </a:p>
        </p:txBody>
      </p:sp>
      <p:sp>
        <p:nvSpPr>
          <p:cNvPr id="4" name="Slide Number Placeholder 3"/>
          <p:cNvSpPr>
            <a:spLocks noGrp="1"/>
          </p:cNvSpPr>
          <p:nvPr>
            <p:ph type="sldNum" sz="quarter" idx="12"/>
          </p:nvPr>
        </p:nvSpPr>
        <p:spPr/>
        <p:txBody>
          <a:bodyPr/>
          <a:lstStyle/>
          <a:p>
            <a:fld id="{60F7C3D2-C7AB-4955-B167-1D9E8DEA9047}" type="slidenum">
              <a:rPr lang="en-CA" smtClean="0"/>
              <a:t>1</a:t>
            </a:fld>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What is academic excellence?</a:t>
            </a:r>
          </a:p>
          <a:p>
            <a:endParaRPr lang="en-CA" dirty="0"/>
          </a:p>
          <a:p>
            <a:r>
              <a:rPr lang="en-CA" dirty="0" smtClean="0"/>
              <a:t>Untenured professors feel significant stress  about the tenure and promotion process and being successful scholars.</a:t>
            </a:r>
          </a:p>
          <a:p>
            <a:endParaRPr lang="en-CA" dirty="0"/>
          </a:p>
          <a:p>
            <a:r>
              <a:rPr lang="en-CA" dirty="0" smtClean="0"/>
              <a:t>Price and Cotton (2006) found that half of junior faculty had never discussed teaching, research and service expectations with their Chair.</a:t>
            </a:r>
          </a:p>
          <a:p>
            <a:endParaRPr lang="en-CA" dirty="0"/>
          </a:p>
          <a:p>
            <a:endParaRPr lang="en-CA" dirty="0"/>
          </a:p>
        </p:txBody>
      </p:sp>
      <p:sp>
        <p:nvSpPr>
          <p:cNvPr id="2" name="Title 1"/>
          <p:cNvSpPr>
            <a:spLocks noGrp="1"/>
          </p:cNvSpPr>
          <p:nvPr>
            <p:ph type="title"/>
          </p:nvPr>
        </p:nvSpPr>
        <p:spPr/>
        <p:txBody>
          <a:bodyPr/>
          <a:lstStyle/>
          <a:p>
            <a:endParaRPr lang="en-CA"/>
          </a:p>
        </p:txBody>
      </p:sp>
      <p:sp>
        <p:nvSpPr>
          <p:cNvPr id="4" name="Slide Number Placeholder 3"/>
          <p:cNvSpPr>
            <a:spLocks noGrp="1"/>
          </p:cNvSpPr>
          <p:nvPr>
            <p:ph type="sldNum" sz="quarter" idx="12"/>
          </p:nvPr>
        </p:nvSpPr>
        <p:spPr/>
        <p:txBody>
          <a:bodyPr/>
          <a:lstStyle/>
          <a:p>
            <a:fld id="{60F7C3D2-C7AB-4955-B167-1D9E8DEA9047}" type="slidenum">
              <a:rPr lang="en-CA" smtClean="0"/>
              <a:t>2</a:t>
            </a:fld>
            <a:endParaRPr lang="en-C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CA" dirty="0" smtClean="0"/>
              <a:t>In the academy it is still thought that academics have unlimited time for scholarship, teaching and service. There is the “illusion of flexibility”. These ideas are outdated and work to women’s detriment. New faculty are inundated with new course prep, getting their stride, focusing on scholarship. </a:t>
            </a:r>
          </a:p>
          <a:p>
            <a:pPr algn="just"/>
            <a:endParaRPr lang="en-CA" dirty="0" smtClean="0"/>
          </a:p>
          <a:p>
            <a:pPr algn="just"/>
            <a:r>
              <a:rPr lang="en-CA" dirty="0" smtClean="0"/>
              <a:t>Academic excellence connotes the quality of being very good, distinguished and outstanding.</a:t>
            </a:r>
          </a:p>
          <a:p>
            <a:pPr algn="just"/>
            <a:endParaRPr lang="en-CA" dirty="0" smtClean="0"/>
          </a:p>
          <a:p>
            <a:pPr algn="just"/>
            <a:r>
              <a:rPr lang="en-CA" dirty="0" smtClean="0"/>
              <a:t>Academics thrive in their work life when it enables high quality scholarship, but also values the person and their personal life.</a:t>
            </a:r>
          </a:p>
          <a:p>
            <a:pPr algn="just"/>
            <a:endParaRPr lang="en-CA" dirty="0"/>
          </a:p>
        </p:txBody>
      </p:sp>
      <p:sp>
        <p:nvSpPr>
          <p:cNvPr id="2" name="Title 1"/>
          <p:cNvSpPr>
            <a:spLocks noGrp="1"/>
          </p:cNvSpPr>
          <p:nvPr>
            <p:ph type="title"/>
          </p:nvPr>
        </p:nvSpPr>
        <p:spPr/>
        <p:txBody>
          <a:bodyPr/>
          <a:lstStyle/>
          <a:p>
            <a:endParaRPr lang="en-CA"/>
          </a:p>
        </p:txBody>
      </p:sp>
      <p:sp>
        <p:nvSpPr>
          <p:cNvPr id="4" name="Slide Number Placeholder 3"/>
          <p:cNvSpPr>
            <a:spLocks noGrp="1"/>
          </p:cNvSpPr>
          <p:nvPr>
            <p:ph type="sldNum" sz="quarter" idx="12"/>
          </p:nvPr>
        </p:nvSpPr>
        <p:spPr/>
        <p:txBody>
          <a:bodyPr/>
          <a:lstStyle/>
          <a:p>
            <a:fld id="{60F7C3D2-C7AB-4955-B167-1D9E8DEA9047}" type="slidenum">
              <a:rPr lang="en-CA" smtClean="0"/>
              <a:t>3</a:t>
            </a:fld>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en-CA" dirty="0" smtClean="0"/>
              <a:t>Academics may become confused relative to short and long term commitments and responsibilities in accessing promotion and tenure. They need to know clearly what the expectations are and how to get there.</a:t>
            </a:r>
          </a:p>
          <a:p>
            <a:pPr algn="just"/>
            <a:endParaRPr lang="en-CA" dirty="0" smtClean="0"/>
          </a:p>
          <a:p>
            <a:pPr algn="just"/>
            <a:r>
              <a:rPr lang="en-CA" dirty="0" smtClean="0"/>
              <a:t>Without clear communication, an academic is left with   ambiguity, frustration, disillusionment and becomes unhappy and unfocused/less productive.</a:t>
            </a:r>
          </a:p>
          <a:p>
            <a:pPr algn="just"/>
            <a:endParaRPr lang="en-CA" dirty="0" smtClean="0"/>
          </a:p>
          <a:p>
            <a:pPr algn="just"/>
            <a:r>
              <a:rPr lang="en-CA" dirty="0" smtClean="0"/>
              <a:t>Request what it takes to access tenure and promotion from your Chair and through productivity reports (3 year evaluation).</a:t>
            </a:r>
          </a:p>
          <a:p>
            <a:pPr algn="just"/>
            <a:endParaRPr lang="en-CA" dirty="0" smtClean="0"/>
          </a:p>
          <a:p>
            <a:pPr algn="just"/>
            <a:r>
              <a:rPr lang="en-CA" dirty="0" smtClean="0"/>
              <a:t>Forge valuable relationships with trusted mentors who aid and guide your career. Ask questions and build from their experiences and career journey. Talk to people who are often more than happy to assist and guide you.</a:t>
            </a:r>
          </a:p>
          <a:p>
            <a:pPr algn="just"/>
            <a:endParaRPr lang="en-CA" dirty="0"/>
          </a:p>
        </p:txBody>
      </p:sp>
      <p:sp>
        <p:nvSpPr>
          <p:cNvPr id="2" name="Title 1"/>
          <p:cNvSpPr>
            <a:spLocks noGrp="1"/>
          </p:cNvSpPr>
          <p:nvPr>
            <p:ph type="title"/>
          </p:nvPr>
        </p:nvSpPr>
        <p:spPr/>
        <p:txBody>
          <a:bodyPr/>
          <a:lstStyle/>
          <a:p>
            <a:endParaRPr lang="en-CA" dirty="0"/>
          </a:p>
        </p:txBody>
      </p:sp>
      <p:sp>
        <p:nvSpPr>
          <p:cNvPr id="4" name="Slide Number Placeholder 3"/>
          <p:cNvSpPr>
            <a:spLocks noGrp="1"/>
          </p:cNvSpPr>
          <p:nvPr>
            <p:ph type="sldNum" sz="quarter" idx="12"/>
          </p:nvPr>
        </p:nvSpPr>
        <p:spPr/>
        <p:txBody>
          <a:bodyPr/>
          <a:lstStyle/>
          <a:p>
            <a:fld id="{60F7C3D2-C7AB-4955-B167-1D9E8DEA9047}" type="slidenum">
              <a:rPr lang="en-CA" smtClean="0"/>
              <a:t>4</a:t>
            </a:fld>
            <a:endParaRPr lang="en-C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CA" dirty="0" smtClean="0"/>
              <a:t>Chairs can be enablers or gatekeepers to the process of tenure and promotion.</a:t>
            </a:r>
          </a:p>
          <a:p>
            <a:endParaRPr lang="en-CA" dirty="0"/>
          </a:p>
          <a:p>
            <a:r>
              <a:rPr lang="en-CA" dirty="0" smtClean="0"/>
              <a:t>Departments are the place where evaluation bias can be disarmed as the larger  academic system focuses on structures rather </a:t>
            </a:r>
            <a:r>
              <a:rPr lang="en-CA" smtClean="0"/>
              <a:t>than individuals </a:t>
            </a:r>
            <a:r>
              <a:rPr lang="en-CA" dirty="0" smtClean="0"/>
              <a:t>(Morrissey and Schmidt, </a:t>
            </a:r>
            <a:r>
              <a:rPr lang="en-CA" smtClean="0"/>
              <a:t>2008).</a:t>
            </a:r>
            <a:endParaRPr lang="en-CA" dirty="0" smtClean="0"/>
          </a:p>
          <a:p>
            <a:endParaRPr lang="en-CA" dirty="0"/>
          </a:p>
          <a:p>
            <a:pPr algn="just"/>
            <a:r>
              <a:rPr lang="en-CA" dirty="0" smtClean="0"/>
              <a:t>Gender schemas are unconscious assumptions that overrate men and underrate women when competency or excellence is evaluated.</a:t>
            </a:r>
          </a:p>
          <a:p>
            <a:pPr algn="just"/>
            <a:endParaRPr lang="en-CA" dirty="0"/>
          </a:p>
          <a:p>
            <a:pPr algn="just"/>
            <a:r>
              <a:rPr lang="en-CA" dirty="0" smtClean="0"/>
              <a:t>Evaluation bias arises when schemas with “being a woman” negatively influence the appraisal of a female candidate’s  viability for tenure/promotion. </a:t>
            </a:r>
          </a:p>
          <a:p>
            <a:pPr algn="just"/>
            <a:endParaRPr lang="en-CA" dirty="0"/>
          </a:p>
          <a:p>
            <a:pPr algn="just"/>
            <a:r>
              <a:rPr lang="en-CA" dirty="0" smtClean="0"/>
              <a:t>Women become caught in gender appropriate ways of being and doing. They do the “institutional housework”, caring and nurturing that takes them away from the real focus of teaching and scholarship.</a:t>
            </a:r>
          </a:p>
          <a:p>
            <a:pPr algn="just"/>
            <a:endParaRPr lang="en-CA" dirty="0"/>
          </a:p>
          <a:p>
            <a:pPr algn="just"/>
            <a:endParaRPr lang="en-CA" dirty="0"/>
          </a:p>
        </p:txBody>
      </p:sp>
      <p:sp>
        <p:nvSpPr>
          <p:cNvPr id="2" name="Title 1"/>
          <p:cNvSpPr>
            <a:spLocks noGrp="1"/>
          </p:cNvSpPr>
          <p:nvPr>
            <p:ph type="title"/>
          </p:nvPr>
        </p:nvSpPr>
        <p:spPr/>
        <p:txBody>
          <a:bodyPr/>
          <a:lstStyle/>
          <a:p>
            <a:endParaRPr lang="en-CA"/>
          </a:p>
        </p:txBody>
      </p:sp>
      <p:sp>
        <p:nvSpPr>
          <p:cNvPr id="4" name="Slide Number Placeholder 3"/>
          <p:cNvSpPr>
            <a:spLocks noGrp="1"/>
          </p:cNvSpPr>
          <p:nvPr>
            <p:ph type="sldNum" sz="quarter" idx="12"/>
          </p:nvPr>
        </p:nvSpPr>
        <p:spPr/>
        <p:txBody>
          <a:bodyPr/>
          <a:lstStyle/>
          <a:p>
            <a:fld id="{60F7C3D2-C7AB-4955-B167-1D9E8DEA9047}" type="slidenum">
              <a:rPr lang="en-CA" smtClean="0"/>
              <a:t>5</a:t>
            </a:fld>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CA" dirty="0" smtClean="0"/>
              <a:t>What is often clear across schools and disciplines is the recognition that service work is not as important as teaching and research.</a:t>
            </a:r>
          </a:p>
          <a:p>
            <a:pPr algn="just"/>
            <a:endParaRPr lang="en-CA" dirty="0"/>
          </a:p>
          <a:p>
            <a:pPr algn="just"/>
            <a:r>
              <a:rPr lang="en-CA" dirty="0" smtClean="0"/>
              <a:t>What makes for teaching excellence?</a:t>
            </a:r>
          </a:p>
          <a:p>
            <a:pPr algn="just"/>
            <a:endParaRPr lang="en-CA" dirty="0"/>
          </a:p>
          <a:p>
            <a:pPr algn="just"/>
            <a:r>
              <a:rPr lang="en-CA" dirty="0" smtClean="0"/>
              <a:t>Innovative and Effective Teaching and Learning @ Ontario Universities (2012) suggests we need students that are motivated to learn, quality instruction and focused outcomes.</a:t>
            </a:r>
          </a:p>
          <a:p>
            <a:pPr algn="just"/>
            <a:endParaRPr lang="en-CA" dirty="0"/>
          </a:p>
          <a:p>
            <a:pPr algn="just"/>
            <a:r>
              <a:rPr lang="en-CA" dirty="0" smtClean="0"/>
              <a:t>Teaching excellence varies depending on who is defining it (students vs. colleagues), subject matter, methods and many other factors. </a:t>
            </a:r>
            <a:endParaRPr lang="en-CA" dirty="0"/>
          </a:p>
        </p:txBody>
      </p:sp>
      <p:sp>
        <p:nvSpPr>
          <p:cNvPr id="2" name="Title 1"/>
          <p:cNvSpPr>
            <a:spLocks noGrp="1"/>
          </p:cNvSpPr>
          <p:nvPr>
            <p:ph type="title"/>
          </p:nvPr>
        </p:nvSpPr>
        <p:spPr/>
        <p:txBody>
          <a:bodyPr/>
          <a:lstStyle/>
          <a:p>
            <a:endParaRPr lang="en-CA"/>
          </a:p>
        </p:txBody>
      </p:sp>
      <p:sp>
        <p:nvSpPr>
          <p:cNvPr id="4" name="Slide Number Placeholder 3"/>
          <p:cNvSpPr>
            <a:spLocks noGrp="1"/>
          </p:cNvSpPr>
          <p:nvPr>
            <p:ph type="sldNum" sz="quarter" idx="12"/>
          </p:nvPr>
        </p:nvSpPr>
        <p:spPr/>
        <p:txBody>
          <a:bodyPr/>
          <a:lstStyle/>
          <a:p>
            <a:fld id="{60F7C3D2-C7AB-4955-B167-1D9E8DEA9047}" type="slidenum">
              <a:rPr lang="en-CA" smtClean="0"/>
              <a:t>6</a:t>
            </a:fld>
            <a:endParaRPr lang="en-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CA" dirty="0" smtClean="0"/>
              <a:t>Passion for the subject and effective communication: enthusiasm, charisma, smile, show that you love what you do and know, in order to make students thrive. Inspire, motivate, critique and raise provocative and significant questions.</a:t>
            </a:r>
          </a:p>
          <a:p>
            <a:pPr algn="just"/>
            <a:endParaRPr lang="en-CA" dirty="0"/>
          </a:p>
          <a:p>
            <a:pPr algn="just"/>
            <a:r>
              <a:rPr lang="en-CA" dirty="0" smtClean="0"/>
              <a:t>Leadership: shows professionalism and integrity, listens well.  Values each student learner with acknowledgement of diverse learning styles.</a:t>
            </a:r>
          </a:p>
          <a:p>
            <a:pPr algn="just"/>
            <a:endParaRPr lang="en-CA" dirty="0"/>
          </a:p>
        </p:txBody>
      </p:sp>
      <p:sp>
        <p:nvSpPr>
          <p:cNvPr id="2" name="Title 1"/>
          <p:cNvSpPr>
            <a:spLocks noGrp="1"/>
          </p:cNvSpPr>
          <p:nvPr>
            <p:ph type="title"/>
          </p:nvPr>
        </p:nvSpPr>
        <p:spPr/>
        <p:txBody>
          <a:bodyPr/>
          <a:lstStyle/>
          <a:p>
            <a:endParaRPr lang="en-CA"/>
          </a:p>
        </p:txBody>
      </p:sp>
      <p:sp>
        <p:nvSpPr>
          <p:cNvPr id="4" name="Slide Number Placeholder 3"/>
          <p:cNvSpPr>
            <a:spLocks noGrp="1"/>
          </p:cNvSpPr>
          <p:nvPr>
            <p:ph type="sldNum" sz="quarter" idx="12"/>
          </p:nvPr>
        </p:nvSpPr>
        <p:spPr/>
        <p:txBody>
          <a:bodyPr/>
          <a:lstStyle/>
          <a:p>
            <a:fld id="{60F7C3D2-C7AB-4955-B167-1D9E8DEA9047}" type="slidenum">
              <a:rPr lang="en-CA" smtClean="0"/>
              <a:t>7</a:t>
            </a:fld>
            <a:endParaRPr lang="en-C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a:r>
              <a:rPr lang="en-CA" dirty="0" smtClean="0"/>
              <a:t>Classroom management: what students can expect from you, create a safe yet challenging learning environment, request respect for you as the professor and give respect to each student, be fair and flexible (within limits).</a:t>
            </a:r>
          </a:p>
          <a:p>
            <a:endParaRPr lang="en-CA" dirty="0"/>
          </a:p>
          <a:p>
            <a:pPr algn="just"/>
            <a:r>
              <a:rPr lang="en-CA" dirty="0" smtClean="0"/>
              <a:t>Knowledge base: engaging, active learning, encourage students to be self-directed, independent, life-long learners.</a:t>
            </a:r>
          </a:p>
          <a:p>
            <a:endParaRPr lang="en-CA" dirty="0"/>
          </a:p>
          <a:p>
            <a:pPr algn="just"/>
            <a:r>
              <a:rPr lang="en-CA" dirty="0" smtClean="0"/>
              <a:t>Organization: be organized and encourage this in students, coming to class on time, completing assignments on time,  university level expectations and detail. Show your commitment to teaching well. </a:t>
            </a:r>
          </a:p>
          <a:p>
            <a:pPr algn="just"/>
            <a:endParaRPr lang="en-CA" dirty="0"/>
          </a:p>
          <a:p>
            <a:pPr algn="just"/>
            <a:r>
              <a:rPr lang="en-CA" dirty="0" smtClean="0"/>
              <a:t>Social: beyond the classroom modelling and mentoring, dialogue with students, show interest, be available within limits, show compassion and care for them and what you do professionally.</a:t>
            </a:r>
          </a:p>
          <a:p>
            <a:pPr algn="just"/>
            <a:endParaRPr lang="en-CA" dirty="0"/>
          </a:p>
          <a:p>
            <a:pPr algn="just"/>
            <a:r>
              <a:rPr lang="en-CA" dirty="0" smtClean="0"/>
              <a:t>Self reflection: what did and did not work,  go back to find answers to student questions, teaching development skills/workshops and innovative practices, create down time to contemplate and think beyond “stretch opportunities”. This is extremely important to women academics as they take less time for the self in seeing to students and others in their personal lives. Have fun!</a:t>
            </a:r>
          </a:p>
          <a:p>
            <a:pPr algn="just"/>
            <a:endParaRPr lang="en-CA" dirty="0"/>
          </a:p>
          <a:p>
            <a:pPr algn="just"/>
            <a:endParaRPr lang="en-CA" dirty="0"/>
          </a:p>
        </p:txBody>
      </p:sp>
      <p:sp>
        <p:nvSpPr>
          <p:cNvPr id="2" name="Title 1"/>
          <p:cNvSpPr>
            <a:spLocks noGrp="1"/>
          </p:cNvSpPr>
          <p:nvPr>
            <p:ph type="title"/>
          </p:nvPr>
        </p:nvSpPr>
        <p:spPr/>
        <p:txBody>
          <a:bodyPr/>
          <a:lstStyle/>
          <a:p>
            <a:r>
              <a:rPr lang="en-CA" dirty="0" smtClean="0"/>
              <a:t> </a:t>
            </a:r>
            <a:endParaRPr lang="en-CA" dirty="0"/>
          </a:p>
        </p:txBody>
      </p:sp>
      <p:sp>
        <p:nvSpPr>
          <p:cNvPr id="4" name="Slide Number Placeholder 3"/>
          <p:cNvSpPr>
            <a:spLocks noGrp="1"/>
          </p:cNvSpPr>
          <p:nvPr>
            <p:ph type="sldNum" sz="quarter" idx="12"/>
          </p:nvPr>
        </p:nvSpPr>
        <p:spPr/>
        <p:txBody>
          <a:bodyPr/>
          <a:lstStyle/>
          <a:p>
            <a:fld id="{60F7C3D2-C7AB-4955-B167-1D9E8DEA9047}" type="slidenum">
              <a:rPr lang="en-CA" smtClean="0"/>
              <a:t>8</a:t>
            </a:fld>
            <a:endParaRPr lang="en-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CA" dirty="0" smtClean="0"/>
              <a:t>Good teaching is hard work. It is  a valuable tool, and a gift to be given the opportunity to share knowledge/research with student learners and to </a:t>
            </a:r>
            <a:r>
              <a:rPr lang="en-CA" smtClean="0"/>
              <a:t>continue to grow </a:t>
            </a:r>
            <a:r>
              <a:rPr lang="en-CA" dirty="0" smtClean="0"/>
              <a:t>and learn as an academic.</a:t>
            </a:r>
          </a:p>
          <a:p>
            <a:endParaRPr lang="en-CA" dirty="0"/>
          </a:p>
          <a:p>
            <a:pPr algn="just"/>
            <a:r>
              <a:rPr lang="en-CA" dirty="0" smtClean="0"/>
              <a:t>May your knowledge acquisition never be complete.</a:t>
            </a:r>
          </a:p>
          <a:p>
            <a:pPr algn="just"/>
            <a:endParaRPr lang="en-CA" dirty="0"/>
          </a:p>
          <a:p>
            <a:pPr algn="just"/>
            <a:r>
              <a:rPr lang="en-CA" dirty="0" smtClean="0"/>
              <a:t>May you enjoy the gift of teaching and the process.</a:t>
            </a:r>
            <a:endParaRPr lang="en-CA" dirty="0"/>
          </a:p>
        </p:txBody>
      </p:sp>
      <p:sp>
        <p:nvSpPr>
          <p:cNvPr id="2" name="Title 1"/>
          <p:cNvSpPr>
            <a:spLocks noGrp="1"/>
          </p:cNvSpPr>
          <p:nvPr>
            <p:ph type="title"/>
          </p:nvPr>
        </p:nvSpPr>
        <p:spPr/>
        <p:txBody>
          <a:bodyPr/>
          <a:lstStyle/>
          <a:p>
            <a:endParaRPr lang="en-CA"/>
          </a:p>
        </p:txBody>
      </p:sp>
      <p:sp>
        <p:nvSpPr>
          <p:cNvPr id="4" name="Slide Number Placeholder 3"/>
          <p:cNvSpPr>
            <a:spLocks noGrp="1"/>
          </p:cNvSpPr>
          <p:nvPr>
            <p:ph type="sldNum" sz="quarter" idx="12"/>
          </p:nvPr>
        </p:nvSpPr>
        <p:spPr/>
        <p:txBody>
          <a:bodyPr/>
          <a:lstStyle/>
          <a:p>
            <a:fld id="{60F7C3D2-C7AB-4955-B167-1D9E8DEA9047}" type="slidenum">
              <a:rPr lang="en-CA" smtClean="0"/>
              <a:t>9</a:t>
            </a:fld>
            <a:endParaRPr lang="en-C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141</TotalTime>
  <Words>826</Words>
  <Application>Microsoft Office PowerPoint</Application>
  <PresentationFormat>On-screen Show (4:3)</PresentationFormat>
  <Paragraphs>68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How Academic Excellence is Defined and What it Takes to Excel</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wda</dc:creator>
  <cp:lastModifiedBy>kt</cp:lastModifiedBy>
  <cp:revision>20</cp:revision>
  <cp:lastPrinted>2012-05-01T15:46:41Z</cp:lastPrinted>
  <dcterms:created xsi:type="dcterms:W3CDTF">2012-04-27T04:50:06Z</dcterms:created>
  <dcterms:modified xsi:type="dcterms:W3CDTF">2012-06-12T14:09:32Z</dcterms:modified>
</cp:coreProperties>
</file>